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err="1"/>
              <a:t>Math</a:t>
            </a:r>
            <a:r>
              <a:rPr lang="es-CO" dirty="0"/>
              <a:t> </a:t>
            </a:r>
            <a:r>
              <a:rPr lang="es-CO" dirty="0" err="1"/>
              <a:t>competence</a:t>
            </a:r>
            <a:r>
              <a:rPr lang="es-CO" dirty="0"/>
              <a:t> test </a:t>
            </a:r>
            <a:r>
              <a:rPr lang="es-CO" dirty="0" err="1"/>
              <a:t>reinforcement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/>
              <a:t>3rd </a:t>
            </a:r>
            <a:r>
              <a:rPr lang="es-CO" dirty="0" err="1"/>
              <a:t>Term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73086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41108"/>
          </a:xfrm>
        </p:spPr>
        <p:txBody>
          <a:bodyPr/>
          <a:lstStyle/>
          <a:p>
            <a:r>
              <a:rPr lang="es-CO" dirty="0" err="1"/>
              <a:t>Division</a:t>
            </a:r>
            <a:r>
              <a:rPr lang="es-CO" dirty="0"/>
              <a:t> of decimal </a:t>
            </a:r>
            <a:r>
              <a:rPr lang="es-CO" dirty="0" err="1"/>
              <a:t>numbers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51678" y="1835241"/>
            <a:ext cx="10178322" cy="3593591"/>
          </a:xfrm>
        </p:spPr>
        <p:txBody>
          <a:bodyPr/>
          <a:lstStyle/>
          <a:p>
            <a:r>
              <a:rPr lang="en-US" dirty="0"/>
              <a:t>A package of 8 cans of sauce weighs 44.8 pounds, what is the weight of each can? </a:t>
            </a:r>
          </a:p>
          <a:p>
            <a:endParaRPr lang="en-US" dirty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364" y="2675069"/>
            <a:ext cx="3272119" cy="2753763"/>
          </a:xfrm>
          <a:prstGeom prst="rect">
            <a:avLst/>
          </a:prstGeom>
        </p:spPr>
      </p:pic>
      <p:pic>
        <p:nvPicPr>
          <p:cNvPr id="3074" name="Picture 2" descr="Division Key Words | Education elementary math, Math word problem strategy,  Teaching math">
            <a:extLst>
              <a:ext uri="{FF2B5EF4-FFF2-40B4-BE49-F238E27FC236}">
                <a16:creationId xmlns:a16="http://schemas.microsoft.com/office/drawing/2014/main" id="{B8E7BDC6-CC82-4678-A962-2020D5A32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9829" y="2412835"/>
            <a:ext cx="2765380" cy="3593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22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92623"/>
          </a:xfrm>
        </p:spPr>
        <p:txBody>
          <a:bodyPr/>
          <a:lstStyle/>
          <a:p>
            <a:r>
              <a:rPr lang="es-CO" dirty="0" err="1"/>
              <a:t>Addition</a:t>
            </a:r>
            <a:r>
              <a:rPr lang="es-CO" dirty="0"/>
              <a:t> of decimal </a:t>
            </a:r>
            <a:r>
              <a:rPr lang="es-CO" dirty="0" err="1"/>
              <a:t>numbers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61526" y="1732210"/>
            <a:ext cx="10178322" cy="3593591"/>
          </a:xfrm>
        </p:spPr>
        <p:txBody>
          <a:bodyPr/>
          <a:lstStyle/>
          <a:p>
            <a:r>
              <a:rPr lang="en-US" dirty="0"/>
              <a:t>Megan has $23.75 in the bank. She finds eight cents in the jacket, and her dad gives her $0.25. How much money does Meg have now? </a:t>
            </a:r>
            <a:endParaRPr lang="es-CO" dirty="0"/>
          </a:p>
          <a:p>
            <a:endParaRPr lang="es-CO" dirty="0"/>
          </a:p>
        </p:txBody>
      </p:sp>
      <p:pic>
        <p:nvPicPr>
          <p:cNvPr id="10" name="Imagen 9" descr="Dibujos para colorear para enseñar higiene personal en los niños ...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1" t="5956" b="11067"/>
          <a:stretch/>
        </p:blipFill>
        <p:spPr bwMode="auto">
          <a:xfrm>
            <a:off x="1161526" y="2783185"/>
            <a:ext cx="2376044" cy="25426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98" name="Picture 2" descr="Addition Key Words | Homeschool math, Math word problem strategy, Math  vocabulary">
            <a:extLst>
              <a:ext uri="{FF2B5EF4-FFF2-40B4-BE49-F238E27FC236}">
                <a16:creationId xmlns:a16="http://schemas.microsoft.com/office/drawing/2014/main" id="{567A951F-A415-4125-A048-10A8CED94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507" y="2430198"/>
            <a:ext cx="2672734" cy="347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ubtraction Key Words | Homeschool math, Teaching math, Math subtraction">
            <a:extLst>
              <a:ext uri="{FF2B5EF4-FFF2-40B4-BE49-F238E27FC236}">
                <a16:creationId xmlns:a16="http://schemas.microsoft.com/office/drawing/2014/main" id="{6E3BA114-3296-4341-A365-A68428E09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037" y="2430197"/>
            <a:ext cx="2672734" cy="347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36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4252" y="472537"/>
            <a:ext cx="10815827" cy="1492132"/>
          </a:xfrm>
        </p:spPr>
        <p:txBody>
          <a:bodyPr/>
          <a:lstStyle/>
          <a:p>
            <a:r>
              <a:rPr lang="es-CO" dirty="0" err="1"/>
              <a:t>Multiplication</a:t>
            </a:r>
            <a:r>
              <a:rPr lang="es-CO" dirty="0"/>
              <a:t> of decimal </a:t>
            </a:r>
            <a:r>
              <a:rPr lang="es-CO" dirty="0" err="1"/>
              <a:t>numbers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84252" y="1527347"/>
            <a:ext cx="10178322" cy="3593591"/>
          </a:xfrm>
        </p:spPr>
        <p:txBody>
          <a:bodyPr/>
          <a:lstStyle/>
          <a:p>
            <a:r>
              <a:rPr lang="en-US" dirty="0"/>
              <a:t>Julia works part-time, she earns $18.5 dollars per hour and she worked 8.3 hours last week. How much money is she going to receive?</a:t>
            </a:r>
            <a:endParaRPr lang="es-CO" dirty="0"/>
          </a:p>
          <a:p>
            <a:endParaRPr lang="es-CO" dirty="0"/>
          </a:p>
        </p:txBody>
      </p:sp>
      <p:pic>
        <p:nvPicPr>
          <p:cNvPr id="5124" name="Picture 4" descr="Multiplication Key Words | Education elementary math, Math word problem  strategy, Math word problems">
            <a:extLst>
              <a:ext uri="{FF2B5EF4-FFF2-40B4-BE49-F238E27FC236}">
                <a16:creationId xmlns:a16="http://schemas.microsoft.com/office/drawing/2014/main" id="{10AABB5D-1D29-4AB8-BD0D-2A7BC057E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1721" y="2252456"/>
            <a:ext cx="2795135" cy="362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439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err="1"/>
              <a:t>Division</a:t>
            </a:r>
            <a:r>
              <a:rPr lang="es-CO" dirty="0"/>
              <a:t> of decimal </a:t>
            </a:r>
            <a:r>
              <a:rPr lang="es-CO" dirty="0" err="1"/>
              <a:t>numbers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past “Books Fair”, Sophie bought a collection of 10 units, she paid $250.45. What is the cost of each book if they all cost the same? </a:t>
            </a:r>
            <a:endParaRPr lang="es-CO" dirty="0"/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563829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err="1"/>
              <a:t>Division</a:t>
            </a:r>
            <a:r>
              <a:rPr lang="es-CO" dirty="0"/>
              <a:t> of </a:t>
            </a:r>
            <a:r>
              <a:rPr lang="es-CO" dirty="0" err="1"/>
              <a:t>whole</a:t>
            </a:r>
            <a:r>
              <a:rPr lang="es-CO" dirty="0"/>
              <a:t> </a:t>
            </a:r>
            <a:r>
              <a:rPr lang="es-CO" dirty="0" err="1"/>
              <a:t>numbers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19156" y="1139141"/>
            <a:ext cx="10178322" cy="3593591"/>
          </a:xfrm>
        </p:spPr>
        <p:txBody>
          <a:bodyPr/>
          <a:lstStyle/>
          <a:p>
            <a:r>
              <a:rPr lang="en-US" dirty="0"/>
              <a:t>Michelle divides 3296 by 16 using the long division shown. But when she checks, she finds that 26 x 16 = 416. What did she do wrong?</a:t>
            </a:r>
            <a:endParaRPr lang="es-CO" dirty="0"/>
          </a:p>
          <a:p>
            <a:endParaRPr lang="es-CO" dirty="0"/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826" y="1975816"/>
            <a:ext cx="3057257" cy="30076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12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err="1"/>
              <a:t>Addition</a:t>
            </a:r>
            <a:r>
              <a:rPr lang="es-CO" dirty="0"/>
              <a:t> of </a:t>
            </a:r>
            <a:r>
              <a:rPr lang="es-CO" dirty="0" err="1"/>
              <a:t>fractions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>
              <a:xfrm>
                <a:off x="1251678" y="1389893"/>
                <a:ext cx="10178322" cy="3593591"/>
              </a:xfrm>
            </p:spPr>
            <p:txBody>
              <a:bodyPr/>
              <a:lstStyle/>
              <a:p>
                <a:r>
                  <a:rPr lang="en-US" dirty="0"/>
                  <a:t>Lauren wanted to eat chocolate cake, so she bought one, in the morning she ate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C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s-CO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dirty="0"/>
                  <a:t> of the cake and in the afternoon she ate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C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CO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s-CO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dirty="0"/>
                  <a:t> more. What is the fraction that represents the total quantity of cake Lauren ate</a:t>
                </a:r>
                <a:endParaRPr lang="es-CO" dirty="0"/>
              </a:p>
              <a:p>
                <a:pPr marL="0" indent="0">
                  <a:buNone/>
                </a:pPr>
                <a:endParaRPr lang="es-CO" dirty="0"/>
              </a:p>
            </p:txBody>
          </p:sp>
        </mc:Choice>
        <mc:Fallback xmlns=""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51678" y="1389893"/>
                <a:ext cx="10178322" cy="3593591"/>
              </a:xfrm>
              <a:blipFill>
                <a:blip r:embed="rId2"/>
                <a:stretch>
                  <a:fillRect l="-539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19568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FRAction</a:t>
            </a:r>
            <a:r>
              <a:rPr lang="es-ES" dirty="0"/>
              <a:t> </a:t>
            </a:r>
            <a:r>
              <a:rPr lang="es-ES" dirty="0" err="1"/>
              <a:t>models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51678" y="1389893"/>
            <a:ext cx="10178322" cy="3593591"/>
          </a:xfrm>
        </p:spPr>
        <p:txBody>
          <a:bodyPr/>
          <a:lstStyle/>
          <a:p>
            <a:r>
              <a:rPr lang="en-US" dirty="0"/>
              <a:t>Write a situation that represents this fraction model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D93025"/>
                </a:solidFill>
                <a:effectLst/>
              </a:rPr>
              <a:t> </a:t>
            </a:r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62BD1BF-9A9B-4CBA-AA9B-787996B6E1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41" t="47561" r="52425" b="45670"/>
          <a:stretch/>
        </p:blipFill>
        <p:spPr>
          <a:xfrm>
            <a:off x="2205413" y="1874517"/>
            <a:ext cx="6986044" cy="1037229"/>
          </a:xfrm>
          <a:prstGeom prst="rect">
            <a:avLst/>
          </a:prstGeom>
        </p:spPr>
      </p:pic>
      <p:pic>
        <p:nvPicPr>
          <p:cNvPr id="11" name="Picture 2" descr="Cómo hacer pizza casera rápida con masa de pizza sin reposo ...">
            <a:extLst>
              <a:ext uri="{FF2B5EF4-FFF2-40B4-BE49-F238E27FC236}">
                <a16:creationId xmlns:a16="http://schemas.microsoft.com/office/drawing/2014/main" id="{AFC25B84-BFCB-4C3F-8243-77B5588A4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751" y="3041772"/>
            <a:ext cx="3793367" cy="167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78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F4199E-54B4-4C38-9791-C9B62DB84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ADDITION </a:t>
            </a:r>
            <a:r>
              <a:rPr lang="es-ES" dirty="0" err="1"/>
              <a:t>of</a:t>
            </a:r>
            <a:r>
              <a:rPr lang="es-ES" dirty="0"/>
              <a:t> decimal </a:t>
            </a:r>
            <a:r>
              <a:rPr lang="es-ES" dirty="0" err="1"/>
              <a:t>numbers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CDAE4F-8B53-43DD-BCD8-75ED99EB2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034209"/>
            <a:ext cx="10178322" cy="3593591"/>
          </a:xfrm>
        </p:spPr>
        <p:txBody>
          <a:bodyPr/>
          <a:lstStyle/>
          <a:p>
            <a:r>
              <a:rPr lang="en-US" dirty="0"/>
              <a:t>Sara is going to combine the decimal numbers to make the target value. The numbers that combine to make 1.0 are: 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1026" name="Picture 2" descr="Imagen sin leyenda">
            <a:extLst>
              <a:ext uri="{FF2B5EF4-FFF2-40B4-BE49-F238E27FC236}">
                <a16:creationId xmlns:a16="http://schemas.microsoft.com/office/drawing/2014/main" id="{96348799-6AFD-451B-8672-F8C29DD3E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605" y="3201617"/>
            <a:ext cx="4258199" cy="242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25C9A17E-49F9-431D-8754-ADF3769E8BD6}"/>
              </a:ext>
            </a:extLst>
          </p:cNvPr>
          <p:cNvSpPr/>
          <p:nvPr/>
        </p:nvSpPr>
        <p:spPr>
          <a:xfrm>
            <a:off x="5664530" y="4116534"/>
            <a:ext cx="596347" cy="5963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500" dirty="0">
                <a:solidFill>
                  <a:schemeClr val="tx1"/>
                </a:solidFill>
              </a:rPr>
              <a:t>1.0</a:t>
            </a:r>
            <a:endParaRPr lang="es-CO" sz="2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831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C4AE3B-19B0-4211-9C6F-990D1B53A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Order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operations</a:t>
            </a:r>
            <a:endParaRPr lang="es-C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453B0C6E-E713-4A9A-9449-65DD114B44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51678" y="1389893"/>
                <a:ext cx="10178322" cy="3593591"/>
              </a:xfrm>
            </p:spPr>
            <p:txBody>
              <a:bodyPr/>
              <a:lstStyle/>
              <a:p>
                <a:r>
                  <a:rPr lang="en-US" dirty="0"/>
                  <a:t>Maggie needed to open a safe box, the code was the answer of this expression.  What is the code to open the box?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4000" b="0" i="1" smtClean="0">
                          <a:latin typeface="Cambria Math" panose="02040503050406030204" pitchFamily="18" charset="0"/>
                        </a:rPr>
                        <m:t>50 −6 </m:t>
                      </m:r>
                      <m:r>
                        <a:rPr lang="es-E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×4+(10÷5)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453B0C6E-E713-4A9A-9449-65DD114B44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51678" y="1389893"/>
                <a:ext cx="10178322" cy="3593591"/>
              </a:xfrm>
              <a:blipFill>
                <a:blip r:embed="rId2"/>
                <a:stretch>
                  <a:fillRect l="-539" t="-678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00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C33207-549C-42DB-A751-F7807FA02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Addition</a:t>
            </a:r>
            <a:r>
              <a:rPr lang="es-ES" dirty="0"/>
              <a:t> and </a:t>
            </a:r>
            <a:r>
              <a:rPr lang="es-ES" dirty="0" err="1"/>
              <a:t>subtraction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decimal </a:t>
            </a:r>
            <a:r>
              <a:rPr lang="es-ES" dirty="0" err="1"/>
              <a:t>numbers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E5AF49-52E9-499C-8DC8-D26AB96BF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3593591"/>
          </a:xfrm>
        </p:spPr>
        <p:txBody>
          <a:bodyPr/>
          <a:lstStyle/>
          <a:p>
            <a:r>
              <a:rPr lang="en-US" dirty="0"/>
              <a:t>In 2015, an accident released wastewater into Colorado waterways. The EPA provided $1.94 million to help with cleanup and water quality testing.  Other organizations donated money. Then the EPA promised to provide another $1.15 million. This will bring the total amount of donations to $5.26 million. How much money has been contributed from other organizations?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41444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54AC62-F368-4239-9539-D9D6DECBB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0"/>
            <a:ext cx="10178322" cy="929580"/>
          </a:xfrm>
        </p:spPr>
        <p:txBody>
          <a:bodyPr/>
          <a:lstStyle/>
          <a:p>
            <a:r>
              <a:rPr lang="es-ES" dirty="0" err="1"/>
              <a:t>polygons</a:t>
            </a:r>
            <a:endParaRPr lang="es-CO" dirty="0"/>
          </a:p>
        </p:txBody>
      </p:sp>
      <p:pic>
        <p:nvPicPr>
          <p:cNvPr id="1026" name="Picture 2" descr="Jumping Into Geometry! | Lesson Plan | Education.com | Lesson plan |  Education.com">
            <a:extLst>
              <a:ext uri="{FF2B5EF4-FFF2-40B4-BE49-F238E27FC236}">
                <a16:creationId xmlns:a16="http://schemas.microsoft.com/office/drawing/2014/main" id="{401A6067-E70C-4FD1-BD1C-36F6681759C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474"/>
          <a:stretch/>
        </p:blipFill>
        <p:spPr bwMode="auto">
          <a:xfrm>
            <a:off x="2709433" y="639551"/>
            <a:ext cx="6773133" cy="58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umping Into Geometry! | Lesson Plan | Education.com | Lesson plan |  Education.com">
            <a:extLst>
              <a:ext uri="{FF2B5EF4-FFF2-40B4-BE49-F238E27FC236}">
                <a16:creationId xmlns:a16="http://schemas.microsoft.com/office/drawing/2014/main" id="{D2B8F84F-21A0-4EB6-83DF-8563F4D192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9" b="5576"/>
          <a:stretch/>
        </p:blipFill>
        <p:spPr bwMode="auto">
          <a:xfrm>
            <a:off x="3482974" y="1269304"/>
            <a:ext cx="5226050" cy="541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076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4EAD4E-D0F8-4A3B-AC49-0C8ED82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009093"/>
          </a:xfrm>
        </p:spPr>
        <p:txBody>
          <a:bodyPr/>
          <a:lstStyle/>
          <a:p>
            <a:r>
              <a:rPr lang="es-ES" dirty="0" err="1"/>
              <a:t>Area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quadrilaterals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D3ABEA-3138-448B-BEAE-9F5AD7077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391478"/>
            <a:ext cx="10178322" cy="3593591"/>
          </a:xfrm>
        </p:spPr>
        <p:txBody>
          <a:bodyPr/>
          <a:lstStyle/>
          <a:p>
            <a:r>
              <a:rPr lang="en-US" dirty="0"/>
              <a:t>A rectangular piece of metal is 8 centimeters long and 6 centimeters wide.  What is its area?</a:t>
            </a:r>
            <a:endParaRPr lang="es-CO" dirty="0"/>
          </a:p>
        </p:txBody>
      </p:sp>
      <p:pic>
        <p:nvPicPr>
          <p:cNvPr id="2050" name="Picture 2" descr="Material rectangular, metal plateado, ángulo, rectángulo png | PNGEgg">
            <a:extLst>
              <a:ext uri="{FF2B5EF4-FFF2-40B4-BE49-F238E27FC236}">
                <a16:creationId xmlns:a16="http://schemas.microsoft.com/office/drawing/2014/main" id="{B9A65EE5-52D8-41DB-A945-25B799C71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678" y="2022173"/>
            <a:ext cx="3254061" cy="203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698148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Distintivo</Template>
  <TotalTime>654</TotalTime>
  <Words>386</Words>
  <Application>Microsoft Office PowerPoint</Application>
  <PresentationFormat>Panorámica</PresentationFormat>
  <Paragraphs>29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Cambria Math</vt:lpstr>
      <vt:lpstr>Gill Sans MT</vt:lpstr>
      <vt:lpstr>Impact</vt:lpstr>
      <vt:lpstr>Badge</vt:lpstr>
      <vt:lpstr>Math competence test reinforcement</vt:lpstr>
      <vt:lpstr>Division of decimal numbers</vt:lpstr>
      <vt:lpstr>Addition of decimal numbers</vt:lpstr>
      <vt:lpstr>Multiplication of decimal numbers</vt:lpstr>
      <vt:lpstr>Division of decimal numbers</vt:lpstr>
      <vt:lpstr>Division of whole numbers</vt:lpstr>
      <vt:lpstr>Addition of fractions</vt:lpstr>
      <vt:lpstr>FRAction models</vt:lpstr>
      <vt:lpstr>ADDITION of decimal numbers</vt:lpstr>
      <vt:lpstr>Order of operations</vt:lpstr>
      <vt:lpstr>Addition and subtraction of decimal numbers</vt:lpstr>
      <vt:lpstr>polygons</vt:lpstr>
      <vt:lpstr>Area of quadrilaterals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competence test reinforcement</dc:title>
  <dc:creator>Ibeth Becerra Velasco</dc:creator>
  <cp:lastModifiedBy>Juanita del Mar Ramirez Weaver</cp:lastModifiedBy>
  <cp:revision>22</cp:revision>
  <dcterms:created xsi:type="dcterms:W3CDTF">2020-08-24T13:59:47Z</dcterms:created>
  <dcterms:modified xsi:type="dcterms:W3CDTF">2020-08-28T12:22:52Z</dcterms:modified>
</cp:coreProperties>
</file>