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11-03T16:07:58.0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8930 4118 0,'24'0'140,"1"0"-124,25 0-16,-25 0 15,24 0-15,1 0 16,24 0-16,-24 0 16,24 0-16,-49 0 15,50 0-15,-51 0 16,26 0 0,24 0-16,-49 0 0,25 0 15,-1 0 1,1 0-16,-25 0 15,49 0-15,-49 0 16,25 0-16,-26 0 16,1 0-16,25 0 15,0 0 1,-26 0-16,1 0 16,0 24-16,0-24 15,24 0-15,-24 0 16,50 25-16,-26-25 15,1 0-15,-25 0 16,49 0-16,-24 0 16,-26 25-16,1-25 15,0 0-15,25 0 16,-26 0-16,1 0 16,25 0-16,-25 0 15,24 0-15,-24 0 16,25 0-16,-26 0 15,26 0 1,0 0-16,-26 0 0,26 25 16,0-25-1,-1 0 1,-24 0 0,25 0-16,-1 0 15,1 0-15,0 0 16,-26 0-16,26 0 15,-25 0-15,0 0 16,-1 0-16,1 0 16,0 0-1,25 0 1,-1 0 0,-24 0-16,25 0 15,-26 0-15,1 0 16,25 0-16,-25 0 15,-1 0-15,1 0 16,0 0 0,0 0-16,0 0 15,-1 0-15,1 0 16,0 0-16,0 0 16,0 0-1,0 0-15,-1 0 16,1 0 15,0 0 16,0 0-31,0 0 77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11-03T16:08:00.4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9004 4341 0,'25'0'219,"0"0"-219,0 0 16,24 0-16,-24 0 15,0 0-15,0 0 16,24 0-16,-24 25 16,0-25-16,24 0 15,-24 0 1,0 0-16,-25 24 16,50-24-16,-26 0 15,26 0-15,-25 0 16,24 0-16,-24 0 15,50 0-15,-26 0 16,-24 0-16,25 0 16,-26 0-1,26 0-15,-25 0 16,0 0-16,-1 0 16,1 0-16,25 0 15,-25 0 1,0 0-16,24 0 15,-24 0 1,25 0 0,-1 0-1,-24 0-15,25 0 16,-26 0-16,26 0 16,0 0-16,-1 0 15,-24 0-15,25 0 16,-1 0-16,1 0 15,-1 0-15,-24 0 16,25 25-16,-25-25 16,24 0-16,-24 0 15,25 25-15,-26-25 16,26 0 0,-25 0-16,0 0 15,-1 0-15,1 0 31,0 0-31,0 0 16,0 25-16,0-25 16,-1 0-1,1 0-15,0 0 16,0 0-16,0 25 16,-1-25-16,1 0 15,0 0-15,25 0 16,-26 0-1,1 0-15,25 0 16,-25 0 0,-1 0-1,1 0 1,25 0-16,-25 0 16,-1 0-1,1 0-15,0 0 16,0 0-1,0 0-15,-1 0 16,1 0 0,0 0-1,0 0 1,0 0 0,-1 0-1,1 0 1,0 0-16,0 0 15,0 0 1,-1 0-16,1 0 16,0 0-1,0 0 1,0 0 15,0 0-31,-1 0 16,1 0-1,0 0-15,0 0 16,0 0 0,-1 0-16,1 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0-11-03T16:08:06.10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12452 4068 0,'-25'-25'15,"0"25"32,1 0-31,-26 0-1,25 0-15,-49 0 16,24 0 0,-24 0-16,-1 0 15,1 0-15,-1 0 0,1 0 16,0 0-1,-1-25-15,1 25 16,24 0-16,1-24 16,-26 24-16,26 0 15,-26 0-15,26 0 16,-1 0-16,-25 0 16,26 0-16,-26 0 15,26 0-15,-1 0 16,1 0-16,-1-25 15,25 25-15,-24 0 16,-26 0-16,50 0 16,-24 0-16,24 0 15,-25-25-15,26 25 16,-1 0-16,0-25 16,0 25-16,-24 0 15,24 0-15,-25 0 16,25-25-1,-24 25-15,-1 0 0,1 0 16,24-24 0,0 24-1,0 0-15,0 0 16,-24 0-16,24 0 16,0 0-16,0 0 15,0 0 1,1 0-1,-1 0-15,0 0 16,0 0-16,0 0 16,-24 0-16,24 0 15,0 0-15,0 0 16,-24 0 0,24 0-16,0 0 15,0 0 1,1 0-16,-1 0 15,0 0 1,0 0 0,0 0-1,1 0 63,-1 0-78,0 0 63,0 0-16,0 0-32,1 0 1,-1 0 0,0 0-16,0 0 31,0 0-15,1 0 30,-1 0-14,25 24-17,0 1 157,0 0-172,0 0 16,0 0-16,0-1 15,0 1 1,0 0-16,0 0 16,0 0-1,0-1 1,0 1 0,0 0 15,0 0-16,0 0 1,0-1 0,0 1-1,0 0 1,0 0 0,0 0 15,0-1-31,0 1 31,0 0 32,0 0-32,0 0-16,0-1 1,25-24 0,-25 25-16,24-25 15,1 25-15,50-25 16,-1 0-16,-24 25 16,49 0-16,-25-25 15,-24 0-15,49 24 16,-74-24-1,49 0-15,-49 25 16,49-25-16,-24 0 16,-25 25-16,0-25 15,-1 0-15,26 0 16,-25 0-16,25 0 16,-26 0-16,26 0 15,0 0-15,-1 0 16,1 0-1,-25 0 1,-1 0-16,26 0 16,0 0-1,-1 0 1,-24 0-16,25 0 16,-26 0-16,26 0 15,-25 0-15,0 0 16,24 0-16,-24 0 15,25 0-15,-26 0 16,26 0-16,-25 0 16,49 25-16,-49-25 15,0 0 1,24 0-16,-24 0 0,0 0 16,0 0-16,25 0 15,-1 0 1,-24 0-1,25 0-15,-1 0 16,1 0 0,-25 0-16,-1 0 15,1 0-15,0 0 16,0 0-16,0 0 16,24 0-16,-24 0 15,0 0-15,0 0 16,-1 0-16,1 0 15,0 0-15,25 0 16,-1 0 0,-24 0-16,25 0 15,-1 0 1,-24 0-16,0 0 16,0 0-16,24 0 15,-24 0 1,0 0-1,0 0-15,0 0 32,-1 0-17,1 0-15,0 0 32,0 0 30,0 0-31,-1-25 141,-24 0-156,0 0-1,0 1 1,0-1-16,0 0 16,0 0-1,0 0-15,0 1 32,0-1-32,25 25 15,-25-25 1,0 0-16,0 0 31,0 1-31,0-1 31,0 0-15,0 0 31,0 0-47,0 1 31,25 24-31,-25-25 16,0 0-1,0 0-15,25 25 16,-25-25 31,0 1 15,0-1-46,-25 25 62,0 0-62,-24 0-16,-1 0 15,-24 0-15,24-25 16,-49 25-16,49 0 16,-24-25-16,-26 0 15,51 25-15,-26-24 16,1 24-16,24-25 15,-24 25-15,49 0 16,-49-25 0,49 25-16,-25 0 15,-24 0-15,49-25 0,-24 25 16,24 0 0,0 0-16,0-25 15,-25 25-15,1 0 16,24-24-16,-25 24 15,1 0-15,-1 0 16,25-25-16,-24 25 16,-1 0-16,1 0 15,24 0 1,0 0-16,0 0 16,-49 0-16,24 0 15,25 0-15,-49 0 16,49 0-16,-24 0 15,24-25-15,-25 25 16,25 0-16,-24 0 16,-26 0-16,51-25 15,-26 25-15,25 0 16,-25 0-16,1 0 16,24 0-1,-25 0 1,26 0-1,-1 0-15,0 0 16,-25 0-16,26 0 16,-1 0-16,-25 0 15,1 0 1,-1 0 0,25 0-16,0 0 15,-24 0 1,-1 0-16,25 0 15,1 0-15,-1 0 16,0 0 0,0 0-16,0 0 15,1 0-15,-1 0 16,0 0 0,0 0-1,0 0 1,1 0-1,-1 0 1,0 0 0,0 25-1,0-25 32,25 25-31,-25-25-1,25 25 1,0-1 0,0 1-1,0 0-15,0 0 16,0 0 0,0-1 15,0 1-31,0 0 15,0 0 1,0 0 0,0-1-1,0 1 1,0 0 0,0 0-1,0 0 1,0-1-16,0 1 31,0 0-15,0 0 31,0 0 15,25-25-46,25 0-1,0 0 1,-26 0 0,26 0-16,0 0 15,49 0-15,-50 0 16,51 0-16,-26 0 15,-24 24-15,24-24 16,-24 25-16,24-25 16,0 0-16,-24 0 15,0 0-15,-1 0 16,26 0-16,-50 0 16,49 0-16,-49 0 15,49 0-15,25 0 16,-49 25-16,49 0 15,25-25 1,-25 25-16,-24-25 16,24 24-16,-25-24 15,26 0-15,-26 0 16,-24 0-16,24 25 16,-24-25-16,24 0 15,1 25-15,-26-25 16,1 0-16,-1 25 15,1-25-15,-25 25 16,24-25-16,1 0 16,-25 0-16,0 0 15,-1 0-15,26 0 16,0 24 0,-26-24-16,1 0 15,0 0-15,0 0 16,0 0 15,-1 0-15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0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993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41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07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473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6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410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84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308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34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225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3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hyperlink" Target="https://www.arcademics.com/games/ducky-race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abcya.com/games/equivalent_fractions_bing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thplayground.com/ASB_Canoe_Penguins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0.jpeg"/><Relationship Id="rId7" Type="http://schemas.openxmlformats.org/officeDocument/2006/relationships/image" Target="../media/image12.emf"/><Relationship Id="rId2" Type="http://schemas.openxmlformats.org/officeDocument/2006/relationships/hyperlink" Target="https://www.arcademics.com/games/hungry-puppies" TargetMode="Externa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1.emf"/><Relationship Id="rId4" Type="http://schemas.openxmlformats.org/officeDocument/2006/relationships/customXml" Target="../ink/ink1.xml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oytheater.com/balloon-pop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sheppardsoftware.com/mathgames/measurement/MeasurementCups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cokitos.com/dibujos-en-cuadricula-cartesiana/play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sheppardsoftware.com/mathgames/geometry/shapeshoot/PolygonShapesShoot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cardgames.io/triangle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236" y="1606411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014" y="183570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696" y="2060130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836425" y="5436655"/>
            <a:ext cx="151536" cy="1515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245175" y="5896734"/>
            <a:ext cx="108625" cy="10862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0554288" y="6038004"/>
            <a:ext cx="95759" cy="957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99581E-E56A-43CF-A3CD-21EE958F253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707" r="1" b="1"/>
          <a:stretch/>
        </p:blipFill>
        <p:spPr>
          <a:xfrm>
            <a:off x="6740358" y="1606411"/>
            <a:ext cx="5451642" cy="5251590"/>
          </a:xfrm>
          <a:custGeom>
            <a:avLst/>
            <a:gdLst/>
            <a:ahLst/>
            <a:cxnLst/>
            <a:rect l="l" t="t" r="r" b="b"/>
            <a:pathLst>
              <a:path w="5923214" h="5705857">
                <a:moveTo>
                  <a:pt x="3612238" y="0"/>
                </a:moveTo>
                <a:cubicBezTo>
                  <a:pt x="4485043" y="0"/>
                  <a:pt x="5285549" y="309553"/>
                  <a:pt x="5909957" y="824860"/>
                </a:cubicBezTo>
                <a:lnTo>
                  <a:pt x="5923214" y="836909"/>
                </a:lnTo>
                <a:lnTo>
                  <a:pt x="5923214" y="5705857"/>
                </a:lnTo>
                <a:lnTo>
                  <a:pt x="672237" y="5705857"/>
                </a:lnTo>
                <a:lnTo>
                  <a:pt x="616914" y="5631875"/>
                </a:lnTo>
                <a:cubicBezTo>
                  <a:pt x="227427" y="5055358"/>
                  <a:pt x="0" y="4360357"/>
                  <a:pt x="0" y="3612238"/>
                </a:cubicBezTo>
                <a:cubicBezTo>
                  <a:pt x="0" y="1617255"/>
                  <a:pt x="1617255" y="0"/>
                  <a:pt x="3612238" y="0"/>
                </a:cubicBezTo>
                <a:close/>
              </a:path>
            </a:pathLst>
          </a:cu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0862B23-A4FB-4037-8185-37DB3C0D265C}"/>
              </a:ext>
            </a:extLst>
          </p:cNvPr>
          <p:cNvSpPr/>
          <p:nvPr/>
        </p:nvSpPr>
        <p:spPr>
          <a:xfrm>
            <a:off x="472882" y="138973"/>
            <a:ext cx="108063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COMPETENCE TEST REINFORCEMENT</a:t>
            </a:r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57D878C-87B7-47C6-A7B0-153354508EF7}"/>
              </a:ext>
            </a:extLst>
          </p:cNvPr>
          <p:cNvSpPr/>
          <p:nvPr/>
        </p:nvSpPr>
        <p:spPr>
          <a:xfrm>
            <a:off x="1858975" y="1037563"/>
            <a:ext cx="84740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3">
                    <a:lumMod val="50000"/>
                  </a:schemeClr>
                </a:solidFill>
              </a:rPr>
              <a:t>Date: </a:t>
            </a:r>
            <a:r>
              <a:rPr lang="es-ES" sz="4000" b="1" dirty="0" err="1">
                <a:ln/>
                <a:solidFill>
                  <a:schemeClr val="accent3">
                    <a:lumMod val="50000"/>
                  </a:schemeClr>
                </a:solidFill>
              </a:rPr>
              <a:t>Wednesday</a:t>
            </a:r>
            <a:r>
              <a:rPr lang="es-ES" sz="4000" b="1" dirty="0">
                <a:ln/>
                <a:solidFill>
                  <a:schemeClr val="accent3">
                    <a:lumMod val="50000"/>
                  </a:schemeClr>
                </a:solidFill>
              </a:rPr>
              <a:t>, Oct 28th /2020 </a:t>
            </a:r>
            <a:endParaRPr lang="es-ES" sz="4000" b="1" cap="none" spc="0" dirty="0">
              <a:ln/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31399EA3-F451-441D-80DE-132B2983310C}"/>
              </a:ext>
            </a:extLst>
          </p:cNvPr>
          <p:cNvGrpSpPr/>
          <p:nvPr/>
        </p:nvGrpSpPr>
        <p:grpSpPr>
          <a:xfrm>
            <a:off x="2531169" y="3846168"/>
            <a:ext cx="2866161" cy="2159191"/>
            <a:chOff x="2531165" y="3429000"/>
            <a:chExt cx="2866161" cy="2159191"/>
          </a:xfrm>
        </p:grpSpPr>
        <p:sp>
          <p:nvSpPr>
            <p:cNvPr id="10" name="Explosión: 14 puntos 9">
              <a:hlinkClick r:id="rId9"/>
              <a:extLst>
                <a:ext uri="{FF2B5EF4-FFF2-40B4-BE49-F238E27FC236}">
                  <a16:creationId xmlns:a16="http://schemas.microsoft.com/office/drawing/2014/main" id="{C44199C0-2AD5-4509-B9EA-BF3D5383EB55}"/>
                </a:ext>
              </a:extLst>
            </p:cNvPr>
            <p:cNvSpPr/>
            <p:nvPr/>
          </p:nvSpPr>
          <p:spPr>
            <a:xfrm rot="1201964">
              <a:off x="2531165" y="3429000"/>
              <a:ext cx="2866161" cy="2159191"/>
            </a:xfrm>
            <a:prstGeom prst="irregularSeal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ángulo 11">
                  <a:extLst>
                    <a:ext uri="{FF2B5EF4-FFF2-40B4-BE49-F238E27FC236}">
                      <a16:creationId xmlns:a16="http://schemas.microsoft.com/office/drawing/2014/main" id="{1A08E92F-58E1-4365-B517-3B4F6341F29D}"/>
                    </a:ext>
                  </a:extLst>
                </p:cNvPr>
                <p:cNvSpPr/>
                <p:nvPr/>
              </p:nvSpPr>
              <p:spPr>
                <a:xfrm>
                  <a:off x="3086440" y="4154652"/>
                  <a:ext cx="1755609" cy="707886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  <a:scene3d>
                    <a:camera prst="orthographicFront"/>
                    <a:lightRig rig="harsh" dir="t"/>
                  </a:scene3d>
                  <a:sp3d extrusionH="57150" prstMaterial="matte">
                    <a:bevelT w="63500" h="12700" prst="angle"/>
                    <a:contourClr>
                      <a:schemeClr val="bg1">
                        <a:lumMod val="65000"/>
                      </a:schemeClr>
                    </a:contourClr>
                  </a:sp3d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4000" b="1" i="1" cap="none" spc="0" smtClean="0">
                            <a:ln/>
                            <a:solidFill>
                              <a:schemeClr val="accent3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𝑮𝒂𝒎𝒆</m:t>
                        </m:r>
                      </m:oMath>
                    </m:oMathPara>
                  </a14:m>
                  <a:endParaRPr lang="es-CO" sz="4000" b="1" cap="none" spc="0" dirty="0">
                    <a:ln/>
                    <a:solidFill>
                      <a:schemeClr val="accent3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" name="Rectángulo 11">
                  <a:extLst>
                    <a:ext uri="{FF2B5EF4-FFF2-40B4-BE49-F238E27FC236}">
                      <a16:creationId xmlns:a16="http://schemas.microsoft.com/office/drawing/2014/main" id="{1A08E92F-58E1-4365-B517-3B4F6341F2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86440" y="4154652"/>
                  <a:ext cx="1755609" cy="70788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C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02263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32ECC41-DE7C-47F2-9865-3873029BCB1F}"/>
              </a:ext>
            </a:extLst>
          </p:cNvPr>
          <p:cNvSpPr/>
          <p:nvPr/>
        </p:nvSpPr>
        <p:spPr>
          <a:xfrm>
            <a:off x="4763897" y="138973"/>
            <a:ext cx="2224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TOPICS</a:t>
            </a:r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CC190DF-5D28-4ADE-B323-1E6BBE6D92FB}"/>
              </a:ext>
            </a:extLst>
          </p:cNvPr>
          <p:cNvSpPr/>
          <p:nvPr/>
        </p:nvSpPr>
        <p:spPr>
          <a:xfrm>
            <a:off x="1693288" y="1102097"/>
            <a:ext cx="8805424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Equivalent</a:t>
            </a:r>
            <a:r>
              <a:rPr lang="es-ES" sz="4000" b="1" cap="none" spc="0" dirty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fractions</a:t>
            </a:r>
            <a:endParaRPr lang="es-ES" sz="4000" b="1" cap="none" spc="0" dirty="0">
              <a:ln/>
              <a:solidFill>
                <a:schemeClr val="accent3">
                  <a:lumMod val="50000"/>
                </a:schemeClr>
              </a:solidFill>
              <a:effectLst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es-ES" sz="4000" b="1" dirty="0" err="1">
                <a:ln/>
                <a:solidFill>
                  <a:schemeClr val="accent3">
                    <a:lumMod val="50000"/>
                  </a:schemeClr>
                </a:solidFill>
              </a:rPr>
              <a:t>Multiplication</a:t>
            </a:r>
            <a:r>
              <a:rPr lang="es-ES" sz="4000" b="1" dirty="0">
                <a:ln/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sz="4000" b="1" dirty="0" err="1">
                <a:ln/>
                <a:solidFill>
                  <a:schemeClr val="accent3">
                    <a:lumMod val="50000"/>
                  </a:schemeClr>
                </a:solidFill>
              </a:rPr>
              <a:t>of</a:t>
            </a:r>
            <a:r>
              <a:rPr lang="es-ES" sz="4000" b="1" dirty="0">
                <a:ln/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sz="4000" b="1" dirty="0" err="1">
                <a:ln/>
                <a:solidFill>
                  <a:schemeClr val="accent3">
                    <a:lumMod val="50000"/>
                  </a:schemeClr>
                </a:solidFill>
              </a:rPr>
              <a:t>whole</a:t>
            </a:r>
            <a:r>
              <a:rPr lang="es-ES" sz="4000" b="1" dirty="0">
                <a:ln/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sz="4000" b="1" dirty="0" err="1">
                <a:ln/>
                <a:solidFill>
                  <a:schemeClr val="accent3">
                    <a:lumMod val="50000"/>
                  </a:schemeClr>
                </a:solidFill>
              </a:rPr>
              <a:t>numbers</a:t>
            </a:r>
            <a:endParaRPr lang="es-ES" sz="4000" b="1" dirty="0">
              <a:ln/>
              <a:solidFill>
                <a:schemeClr val="accent3">
                  <a:lumMod val="50000"/>
                </a:schemeClr>
              </a:solidFill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Addition</a:t>
            </a:r>
            <a:r>
              <a:rPr lang="es-ES" sz="4000" b="1" cap="none" spc="0" dirty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of</a:t>
            </a:r>
            <a:r>
              <a:rPr lang="es-ES" sz="4000" b="1" cap="none" spc="0" dirty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 decimal </a:t>
            </a: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numbers</a:t>
            </a:r>
            <a:endParaRPr lang="es-ES" sz="4000" b="1" cap="none" spc="0" dirty="0">
              <a:ln/>
              <a:solidFill>
                <a:schemeClr val="accent3">
                  <a:lumMod val="50000"/>
                </a:schemeClr>
              </a:solidFill>
              <a:effectLst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es-ES" sz="4000" b="1" dirty="0">
                <a:ln/>
                <a:solidFill>
                  <a:schemeClr val="accent3">
                    <a:lumMod val="50000"/>
                  </a:schemeClr>
                </a:solidFill>
              </a:rPr>
              <a:t>Line </a:t>
            </a:r>
            <a:r>
              <a:rPr lang="es-ES" sz="4000" b="1" dirty="0" err="1">
                <a:ln/>
                <a:solidFill>
                  <a:schemeClr val="accent3">
                    <a:lumMod val="50000"/>
                  </a:schemeClr>
                </a:solidFill>
              </a:rPr>
              <a:t>plots</a:t>
            </a:r>
            <a:endParaRPr lang="es-ES" sz="4000" b="1" dirty="0">
              <a:ln/>
              <a:solidFill>
                <a:schemeClr val="accent3">
                  <a:lumMod val="50000"/>
                </a:schemeClr>
              </a:solidFill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Customary</a:t>
            </a:r>
            <a:r>
              <a:rPr lang="es-ES" sz="4000" b="1" cap="none" spc="0" dirty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Units</a:t>
            </a:r>
            <a:r>
              <a:rPr lang="es-ES" sz="4000" b="1" cap="none" spc="0" dirty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of</a:t>
            </a:r>
            <a:r>
              <a:rPr lang="es-ES" sz="4000" b="1" cap="none" spc="0" dirty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Capacity</a:t>
            </a:r>
            <a:endParaRPr lang="es-ES" sz="4000" b="1" cap="none" spc="0" dirty="0">
              <a:ln/>
              <a:solidFill>
                <a:schemeClr val="accent3">
                  <a:lumMod val="50000"/>
                </a:schemeClr>
              </a:solidFill>
              <a:effectLst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Coordinate</a:t>
            </a:r>
            <a:r>
              <a:rPr lang="es-ES" sz="4000" b="1" cap="none" spc="0" dirty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plane</a:t>
            </a:r>
            <a:endParaRPr lang="es-ES" sz="4000" b="1" cap="none" spc="0" dirty="0">
              <a:ln/>
              <a:solidFill>
                <a:schemeClr val="accent3">
                  <a:lumMod val="50000"/>
                </a:schemeClr>
              </a:solidFill>
              <a:effectLst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es-ES" sz="4000" b="1" dirty="0" err="1">
                <a:ln/>
                <a:solidFill>
                  <a:schemeClr val="accent3">
                    <a:lumMod val="50000"/>
                  </a:schemeClr>
                </a:solidFill>
              </a:rPr>
              <a:t>Polygons</a:t>
            </a:r>
            <a:endParaRPr lang="es-ES" sz="4000" b="1" dirty="0">
              <a:ln/>
              <a:solidFill>
                <a:schemeClr val="accent3">
                  <a:lumMod val="50000"/>
                </a:schemeClr>
              </a:solidFill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es-ES" sz="4000" b="1" cap="none" spc="0" dirty="0" err="1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Triangles</a:t>
            </a:r>
            <a:endParaRPr lang="es-ES" sz="4000" b="1" cap="none" spc="0" dirty="0">
              <a:ln/>
              <a:solidFill>
                <a:schemeClr val="accent3">
                  <a:lumMod val="50000"/>
                </a:schemeClr>
              </a:solidFill>
              <a:effectLst/>
            </a:endParaRPr>
          </a:p>
          <a:p>
            <a:pPr algn="just"/>
            <a:endParaRPr lang="es-ES" sz="4000" b="1" cap="none" spc="0" dirty="0">
              <a:ln/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0789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hlinkClick r:id="rId2"/>
            <a:extLst>
              <a:ext uri="{FF2B5EF4-FFF2-40B4-BE49-F238E27FC236}">
                <a16:creationId xmlns:a16="http://schemas.microsoft.com/office/drawing/2014/main" id="{272DB8F0-335D-4887-BF29-BB2B476A842B}"/>
              </a:ext>
            </a:extLst>
          </p:cNvPr>
          <p:cNvSpPr/>
          <p:nvPr/>
        </p:nvSpPr>
        <p:spPr>
          <a:xfrm>
            <a:off x="2114269" y="125720"/>
            <a:ext cx="7963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1. 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EQUIVALENT FRACTIONS</a:t>
            </a:r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2864DC0-314D-4321-9038-942450D441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30" t="15599" r="38913" b="20179"/>
          <a:stretch/>
        </p:blipFill>
        <p:spPr>
          <a:xfrm>
            <a:off x="3074504" y="1049050"/>
            <a:ext cx="6042992" cy="553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2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hlinkClick r:id="rId2"/>
            <a:extLst>
              <a:ext uri="{FF2B5EF4-FFF2-40B4-BE49-F238E27FC236}">
                <a16:creationId xmlns:a16="http://schemas.microsoft.com/office/drawing/2014/main" id="{B2B61B3A-B324-4D0F-9342-0B2F8A993661}"/>
              </a:ext>
            </a:extLst>
          </p:cNvPr>
          <p:cNvSpPr/>
          <p:nvPr/>
        </p:nvSpPr>
        <p:spPr>
          <a:xfrm>
            <a:off x="944429" y="125720"/>
            <a:ext cx="1030314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2</a:t>
            </a:r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.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Multiplication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of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whole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numbers</a:t>
            </a:r>
            <a:endParaRPr lang="es-CO" altLang="es-CO" sz="5400" b="1" dirty="0">
              <a:ln/>
              <a:solidFill>
                <a:srgbClr val="002060"/>
              </a:solidFill>
              <a:latin typeface="inherit"/>
            </a:endParaRPr>
          </a:p>
          <a:p>
            <a:pPr algn="ctr"/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F5B82CD-BA5D-4A5F-87D9-45EF21C707C5}"/>
              </a:ext>
            </a:extLst>
          </p:cNvPr>
          <p:cNvSpPr txBox="1"/>
          <p:nvPr/>
        </p:nvSpPr>
        <p:spPr>
          <a:xfrm>
            <a:off x="944430" y="1161726"/>
            <a:ext cx="1030314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/>
              <a:t>There are 215 photographers who take pictures for the city newspaper. For yesterday's issue, each photographer took 310 pictures. How many pictures were there in all?</a:t>
            </a:r>
          </a:p>
        </p:txBody>
      </p:sp>
    </p:spTree>
    <p:extLst>
      <p:ext uri="{BB962C8B-B14F-4D97-AF65-F5344CB8AC3E}">
        <p14:creationId xmlns:p14="http://schemas.microsoft.com/office/powerpoint/2010/main" val="387476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hlinkClick r:id="rId2"/>
            <a:extLst>
              <a:ext uri="{FF2B5EF4-FFF2-40B4-BE49-F238E27FC236}">
                <a16:creationId xmlns:a16="http://schemas.microsoft.com/office/drawing/2014/main" id="{51A4641F-D380-4105-8D93-64C792F1D684}"/>
              </a:ext>
            </a:extLst>
          </p:cNvPr>
          <p:cNvSpPr/>
          <p:nvPr/>
        </p:nvSpPr>
        <p:spPr>
          <a:xfrm>
            <a:off x="1478007" y="90765"/>
            <a:ext cx="923598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3</a:t>
            </a:r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.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Addition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of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 decimal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numbers</a:t>
            </a:r>
            <a:endParaRPr lang="es-CO" altLang="es-CO" sz="5400" b="1" dirty="0">
              <a:ln/>
              <a:solidFill>
                <a:srgbClr val="002060"/>
              </a:solidFill>
              <a:latin typeface="inherit"/>
            </a:endParaRPr>
          </a:p>
          <a:p>
            <a:pPr algn="ctr"/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D8CD9016-40D0-438D-9395-382552EC1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012" y="998005"/>
            <a:ext cx="10178322" cy="1066800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/>
              <a:t>Sara is going to combine the decimal numbers to make the target value. The numbers that DO NOT combine to make 1.0 are: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s-CO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26ACDBC-05ED-4D62-946A-29400E41BE9D}"/>
              </a:ext>
            </a:extLst>
          </p:cNvPr>
          <p:cNvGrpSpPr/>
          <p:nvPr/>
        </p:nvGrpSpPr>
        <p:grpSpPr>
          <a:xfrm>
            <a:off x="4265073" y="2215908"/>
            <a:ext cx="4258199" cy="2426183"/>
            <a:chOff x="3973916" y="2213114"/>
            <a:chExt cx="4258199" cy="2426183"/>
          </a:xfrm>
        </p:grpSpPr>
        <p:pic>
          <p:nvPicPr>
            <p:cNvPr id="12" name="Picture 2" descr="Imagen sin leyenda">
              <a:extLst>
                <a:ext uri="{FF2B5EF4-FFF2-40B4-BE49-F238E27FC236}">
                  <a16:creationId xmlns:a16="http://schemas.microsoft.com/office/drawing/2014/main" id="{71AD6EA1-33D2-4EBA-AF8A-AB8468AFA1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3916" y="2213114"/>
              <a:ext cx="4258199" cy="24261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305918B-E40E-4924-BA67-86D8DAB6D0B6}"/>
                </a:ext>
              </a:extLst>
            </p:cNvPr>
            <p:cNvSpPr/>
            <p:nvPr/>
          </p:nvSpPr>
          <p:spPr>
            <a:xfrm>
              <a:off x="5797826" y="3128031"/>
              <a:ext cx="596347" cy="5963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500" dirty="0">
                  <a:solidFill>
                    <a:schemeClr val="tx1"/>
                  </a:solidFill>
                </a:rPr>
                <a:t>1.0</a:t>
              </a:r>
              <a:endParaRPr lang="es-CO" sz="2500" dirty="0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EEAE4A77-C055-44CB-8C7D-3EF22BB26902}"/>
                  </a:ext>
                </a:extLst>
              </p14:cNvPr>
              <p14:cNvContentPartPr/>
              <p14:nvPr/>
            </p14:nvContentPartPr>
            <p14:xfrm>
              <a:off x="3214800" y="1482480"/>
              <a:ext cx="1241640" cy="3600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EEAE4A77-C055-44CB-8C7D-3EF22BB269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8960" y="1419120"/>
                <a:ext cx="127296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E1A940F8-DE2E-4C12-B9D2-A438ACBC6869}"/>
                  </a:ext>
                </a:extLst>
              </p14:cNvPr>
              <p14:cNvContentPartPr/>
              <p14:nvPr/>
            </p14:nvContentPartPr>
            <p14:xfrm>
              <a:off x="3241440" y="1562760"/>
              <a:ext cx="1232640" cy="5400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E1A940F8-DE2E-4C12-B9D2-A438ACBC686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25600" y="1499400"/>
                <a:ext cx="126396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05C8AF8C-FB96-4DDB-9882-E85AF8180C2C}"/>
                  </a:ext>
                </a:extLst>
              </p14:cNvPr>
              <p14:cNvContentPartPr/>
              <p14:nvPr/>
            </p14:nvContentPartPr>
            <p14:xfrm>
              <a:off x="3223440" y="1366200"/>
              <a:ext cx="1268640" cy="33084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05C8AF8C-FB96-4DDB-9882-E85AF8180C2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7600" y="1302840"/>
                <a:ext cx="1299960" cy="45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085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hlinkClick r:id="rId2"/>
            <a:extLst>
              <a:ext uri="{FF2B5EF4-FFF2-40B4-BE49-F238E27FC236}">
                <a16:creationId xmlns:a16="http://schemas.microsoft.com/office/drawing/2014/main" id="{FA810A0F-D64B-4969-9AA5-C903AAE5ACA0}"/>
              </a:ext>
            </a:extLst>
          </p:cNvPr>
          <p:cNvSpPr/>
          <p:nvPr/>
        </p:nvSpPr>
        <p:spPr>
          <a:xfrm>
            <a:off x="4272422" y="125720"/>
            <a:ext cx="3647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4</a:t>
            </a:r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. Line </a:t>
            </a:r>
            <a:r>
              <a:rPr kumimoji="0" lang="es-CO" altLang="es-CO" sz="5400" b="1" i="0" u="none" strike="noStrike" cap="none" spc="0" normalizeH="0" baseline="0" dirty="0" err="1">
                <a:ln/>
                <a:solidFill>
                  <a:srgbClr val="002060"/>
                </a:solidFill>
                <a:effectLst/>
                <a:latin typeface="inherit"/>
              </a:rPr>
              <a:t>plots</a:t>
            </a:r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249D13E-47D8-45A6-91D3-893B558E0D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218" t="20222" r="25781" b="57232"/>
          <a:stretch/>
        </p:blipFill>
        <p:spPr>
          <a:xfrm>
            <a:off x="3792478" y="1172065"/>
            <a:ext cx="4607042" cy="278082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CA4A129-D704-4CD8-A31C-F0EC084F574A}"/>
              </a:ext>
            </a:extLst>
          </p:cNvPr>
          <p:cNvSpPr txBox="1"/>
          <p:nvPr/>
        </p:nvSpPr>
        <p:spPr>
          <a:xfrm>
            <a:off x="1967947" y="4075908"/>
            <a:ext cx="825610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/>
              <a:t>4.1    In how many games were 3 or more </a:t>
            </a:r>
            <a:r>
              <a:rPr lang="en-US" sz="2500"/>
              <a:t>goals scored?</a:t>
            </a:r>
            <a:endParaRPr lang="es-CO" sz="2500" dirty="0"/>
          </a:p>
        </p:txBody>
      </p:sp>
    </p:spTree>
    <p:extLst>
      <p:ext uri="{BB962C8B-B14F-4D97-AF65-F5344CB8AC3E}">
        <p14:creationId xmlns:p14="http://schemas.microsoft.com/office/powerpoint/2010/main" val="21360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354F03D-85AF-4CF9-BA6A-2813310A12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8" t="20222" r="25781" b="57232"/>
          <a:stretch/>
        </p:blipFill>
        <p:spPr>
          <a:xfrm>
            <a:off x="3792479" y="416691"/>
            <a:ext cx="4607042" cy="278082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5A7659A-70FC-486B-B84B-C474D3FD670C}"/>
              </a:ext>
            </a:extLst>
          </p:cNvPr>
          <p:cNvSpPr txBox="1"/>
          <p:nvPr/>
        </p:nvSpPr>
        <p:spPr>
          <a:xfrm>
            <a:off x="2335695" y="3421955"/>
            <a:ext cx="75206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/>
              <a:t>4.2    How many games are represented in the line plot?</a:t>
            </a:r>
            <a:endParaRPr lang="es-CO" sz="2500" dirty="0"/>
          </a:p>
        </p:txBody>
      </p:sp>
    </p:spTree>
    <p:extLst>
      <p:ext uri="{BB962C8B-B14F-4D97-AF65-F5344CB8AC3E}">
        <p14:creationId xmlns:p14="http://schemas.microsoft.com/office/powerpoint/2010/main" val="4127386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BFFBD6E-D2C9-4756-A42C-A1CF5A4EEE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8" t="20222" r="25781" b="57232"/>
          <a:stretch/>
        </p:blipFill>
        <p:spPr>
          <a:xfrm>
            <a:off x="3792479" y="416691"/>
            <a:ext cx="4607042" cy="278082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4E83079-576A-4A81-AE01-0447DCAC87DE}"/>
              </a:ext>
            </a:extLst>
          </p:cNvPr>
          <p:cNvSpPr txBox="1"/>
          <p:nvPr/>
        </p:nvSpPr>
        <p:spPr>
          <a:xfrm>
            <a:off x="2335695" y="3429000"/>
            <a:ext cx="752060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/>
              <a:t>4.3    How many goals were scored during the soccer season?</a:t>
            </a:r>
            <a:endParaRPr lang="es-CO" sz="2500" dirty="0"/>
          </a:p>
        </p:txBody>
      </p:sp>
    </p:spTree>
    <p:extLst>
      <p:ext uri="{BB962C8B-B14F-4D97-AF65-F5344CB8AC3E}">
        <p14:creationId xmlns:p14="http://schemas.microsoft.com/office/powerpoint/2010/main" val="99585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hlinkClick r:id="rId2"/>
            <a:extLst>
              <a:ext uri="{FF2B5EF4-FFF2-40B4-BE49-F238E27FC236}">
                <a16:creationId xmlns:a16="http://schemas.microsoft.com/office/drawing/2014/main" id="{76C1CAB8-F5B4-48D6-A7B0-65DA8035254F}"/>
              </a:ext>
            </a:extLst>
          </p:cNvPr>
          <p:cNvSpPr/>
          <p:nvPr/>
        </p:nvSpPr>
        <p:spPr>
          <a:xfrm>
            <a:off x="1077266" y="112469"/>
            <a:ext cx="1003746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5</a:t>
            </a:r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.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Customary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Units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of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Capacity</a:t>
            </a:r>
            <a:endParaRPr lang="es-CO" altLang="es-CO" sz="5400" b="1" dirty="0">
              <a:ln/>
              <a:solidFill>
                <a:srgbClr val="002060"/>
              </a:solidFill>
              <a:latin typeface="inherit"/>
            </a:endParaRPr>
          </a:p>
          <a:p>
            <a:pPr algn="ctr"/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79FE1F4-E5DC-4266-B6F5-14DCFE6774E9}"/>
              </a:ext>
            </a:extLst>
          </p:cNvPr>
          <p:cNvSpPr txBox="1"/>
          <p:nvPr/>
        </p:nvSpPr>
        <p:spPr>
          <a:xfrm>
            <a:off x="874642" y="1243547"/>
            <a:ext cx="10442713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500" dirty="0"/>
              <a:t>Sasha </a:t>
            </a:r>
            <a:r>
              <a:rPr lang="es-CO" sz="2500" dirty="0" err="1"/>
              <a:t>is</a:t>
            </a:r>
            <a:r>
              <a:rPr lang="es-CO" sz="2500" dirty="0"/>
              <a:t> </a:t>
            </a:r>
            <a:r>
              <a:rPr lang="es-CO" sz="2500" dirty="0" err="1"/>
              <a:t>going</a:t>
            </a:r>
            <a:r>
              <a:rPr lang="es-CO" sz="2500" dirty="0"/>
              <a:t> </a:t>
            </a:r>
            <a:r>
              <a:rPr lang="es-CO" sz="2500" dirty="0" err="1"/>
              <a:t>to</a:t>
            </a:r>
            <a:r>
              <a:rPr lang="es-CO" sz="2500" dirty="0"/>
              <a:t> </a:t>
            </a:r>
            <a:r>
              <a:rPr lang="es-CO" sz="2500" dirty="0" err="1"/>
              <a:t>have</a:t>
            </a:r>
            <a:r>
              <a:rPr lang="es-CO" sz="2500" dirty="0"/>
              <a:t> a </a:t>
            </a:r>
            <a:r>
              <a:rPr lang="es-CO" sz="2500" dirty="0" err="1"/>
              <a:t>party</a:t>
            </a:r>
            <a:r>
              <a:rPr lang="es-CO" sz="2500" dirty="0"/>
              <a:t> </a:t>
            </a:r>
            <a:r>
              <a:rPr lang="es-CO" sz="2500" dirty="0" err="1"/>
              <a:t>with</a:t>
            </a:r>
            <a:r>
              <a:rPr lang="es-CO" sz="2500" dirty="0"/>
              <a:t> 9 </a:t>
            </a:r>
            <a:r>
              <a:rPr lang="es-CO" sz="2500" dirty="0" err="1"/>
              <a:t>friends</a:t>
            </a:r>
            <a:r>
              <a:rPr lang="es-CO" sz="2500" dirty="0"/>
              <a:t>. </a:t>
            </a:r>
            <a:r>
              <a:rPr lang="es-CO" sz="2500" dirty="0" err="1"/>
              <a:t>She</a:t>
            </a:r>
            <a:r>
              <a:rPr lang="es-CO" sz="2500" dirty="0"/>
              <a:t> </a:t>
            </a:r>
            <a:r>
              <a:rPr lang="es-CO" sz="2500" dirty="0" err="1"/>
              <a:t>is</a:t>
            </a:r>
            <a:r>
              <a:rPr lang="es-CO" sz="2500" dirty="0"/>
              <a:t> </a:t>
            </a:r>
            <a:r>
              <a:rPr lang="es-CO" sz="2500" dirty="0" err="1"/>
              <a:t>going</a:t>
            </a:r>
            <a:r>
              <a:rPr lang="es-CO" sz="2500" dirty="0"/>
              <a:t> </a:t>
            </a:r>
            <a:r>
              <a:rPr lang="es-CO" sz="2500" dirty="0" err="1"/>
              <a:t>to</a:t>
            </a:r>
            <a:r>
              <a:rPr lang="es-CO" sz="2500" dirty="0"/>
              <a:t> </a:t>
            </a:r>
            <a:r>
              <a:rPr lang="es-CO" sz="2500" dirty="0" err="1"/>
              <a:t>give</a:t>
            </a:r>
            <a:r>
              <a:rPr lang="es-CO" sz="2500" dirty="0"/>
              <a:t> a </a:t>
            </a:r>
            <a:r>
              <a:rPr lang="es-CO" sz="2500" dirty="0" err="1"/>
              <a:t>pint</a:t>
            </a:r>
            <a:r>
              <a:rPr lang="es-CO" sz="2500" dirty="0"/>
              <a:t> </a:t>
            </a:r>
            <a:r>
              <a:rPr lang="es-CO" sz="2500" dirty="0" err="1"/>
              <a:t>of</a:t>
            </a:r>
            <a:r>
              <a:rPr lang="es-CO" sz="2500" dirty="0"/>
              <a:t> soda </a:t>
            </a:r>
            <a:r>
              <a:rPr lang="es-CO" sz="2500" dirty="0" err="1"/>
              <a:t>to</a:t>
            </a:r>
            <a:r>
              <a:rPr lang="es-CO" sz="2500" dirty="0"/>
              <a:t> </a:t>
            </a:r>
            <a:r>
              <a:rPr lang="es-CO" sz="2500" dirty="0" err="1"/>
              <a:t>each</a:t>
            </a:r>
            <a:r>
              <a:rPr lang="es-CO" sz="2500" dirty="0"/>
              <a:t> </a:t>
            </a:r>
            <a:r>
              <a:rPr lang="es-CO" sz="2500" dirty="0" err="1"/>
              <a:t>person</a:t>
            </a:r>
            <a:r>
              <a:rPr lang="es-CO" sz="2500" dirty="0"/>
              <a:t>, </a:t>
            </a:r>
            <a:r>
              <a:rPr lang="es-CO" sz="2500" dirty="0" err="1"/>
              <a:t>including</a:t>
            </a:r>
            <a:r>
              <a:rPr lang="es-CO" sz="2500" dirty="0"/>
              <a:t> </a:t>
            </a:r>
            <a:r>
              <a:rPr lang="es-CO" sz="2500" dirty="0" err="1"/>
              <a:t>herself</a:t>
            </a:r>
            <a:r>
              <a:rPr lang="es-CO" sz="2500" dirty="0"/>
              <a:t>, so in total </a:t>
            </a:r>
            <a:r>
              <a:rPr lang="es-CO" sz="2500" dirty="0" err="1"/>
              <a:t>she</a:t>
            </a:r>
            <a:r>
              <a:rPr lang="es-CO" sz="2500" dirty="0"/>
              <a:t> </a:t>
            </a:r>
            <a:r>
              <a:rPr lang="es-CO" sz="2500" dirty="0" err="1"/>
              <a:t>will</a:t>
            </a:r>
            <a:r>
              <a:rPr lang="es-CO" sz="2500" dirty="0"/>
              <a:t> </a:t>
            </a:r>
            <a:r>
              <a:rPr lang="es-CO" sz="2500" dirty="0" err="1"/>
              <a:t>need</a:t>
            </a:r>
            <a:r>
              <a:rPr lang="es-CO" sz="2500" dirty="0"/>
              <a:t> 10 </a:t>
            </a:r>
            <a:r>
              <a:rPr lang="es-CO" sz="2500" dirty="0" err="1"/>
              <a:t>pints</a:t>
            </a:r>
            <a:r>
              <a:rPr lang="es-CO" sz="2500" dirty="0"/>
              <a:t>. </a:t>
            </a:r>
            <a:r>
              <a:rPr lang="es-CO" sz="2500" dirty="0" err="1"/>
              <a:t>How</a:t>
            </a:r>
            <a:r>
              <a:rPr lang="es-CO" sz="2500" dirty="0"/>
              <a:t> </a:t>
            </a:r>
            <a:r>
              <a:rPr lang="es-CO" sz="2500" dirty="0" err="1"/>
              <a:t>many</a:t>
            </a:r>
            <a:r>
              <a:rPr lang="es-CO" sz="2500" dirty="0"/>
              <a:t> </a:t>
            </a:r>
            <a:r>
              <a:rPr lang="es-CO" sz="2500" dirty="0" err="1"/>
              <a:t>gallons</a:t>
            </a:r>
            <a:r>
              <a:rPr lang="es-CO" sz="2500" dirty="0"/>
              <a:t> </a:t>
            </a:r>
            <a:r>
              <a:rPr lang="es-CO" sz="2500" dirty="0" err="1"/>
              <a:t>of</a:t>
            </a:r>
            <a:r>
              <a:rPr lang="es-CO" sz="2500" dirty="0"/>
              <a:t> soda </a:t>
            </a:r>
            <a:r>
              <a:rPr lang="es-CO" sz="2500" dirty="0" err="1"/>
              <a:t>does</a:t>
            </a:r>
            <a:r>
              <a:rPr lang="es-CO" sz="2500" dirty="0"/>
              <a:t> </a:t>
            </a:r>
            <a:r>
              <a:rPr lang="es-CO" sz="2500" dirty="0" err="1"/>
              <a:t>she</a:t>
            </a:r>
            <a:r>
              <a:rPr lang="es-CO" sz="2500" dirty="0"/>
              <a:t> </a:t>
            </a:r>
            <a:r>
              <a:rPr lang="es-CO" sz="2500" dirty="0" err="1"/>
              <a:t>need</a:t>
            </a:r>
            <a:r>
              <a:rPr lang="es-CO" sz="2500" dirty="0"/>
              <a:t> </a:t>
            </a:r>
            <a:r>
              <a:rPr lang="es-CO" sz="2500" dirty="0" err="1"/>
              <a:t>to</a:t>
            </a:r>
            <a:r>
              <a:rPr lang="es-CO" sz="2500" dirty="0"/>
              <a:t> </a:t>
            </a:r>
            <a:r>
              <a:rPr lang="es-CO" sz="2500" dirty="0" err="1"/>
              <a:t>her</a:t>
            </a:r>
            <a:r>
              <a:rPr lang="es-CO" sz="2500" dirty="0"/>
              <a:t> </a:t>
            </a:r>
            <a:r>
              <a:rPr lang="es-CO" sz="2500" dirty="0" err="1"/>
              <a:t>party</a:t>
            </a:r>
            <a:r>
              <a:rPr lang="es-CO" sz="2500" dirty="0"/>
              <a:t>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4E0FE07-1A91-4B3D-9761-758748A84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248" y="2554998"/>
            <a:ext cx="3536976" cy="2004286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7C66BD19-E7E9-4576-8175-0F5D3C6C0235}"/>
              </a:ext>
            </a:extLst>
          </p:cNvPr>
          <p:cNvGrpSpPr/>
          <p:nvPr/>
        </p:nvGrpSpPr>
        <p:grpSpPr>
          <a:xfrm>
            <a:off x="874642" y="2753829"/>
            <a:ext cx="3008245" cy="1671228"/>
            <a:chOff x="9284874" y="29550"/>
            <a:chExt cx="2532261" cy="1371066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73263C95-E47E-4711-92C6-530E1ADBDCAF}"/>
                </a:ext>
              </a:extLst>
            </p:cNvPr>
            <p:cNvGrpSpPr/>
            <p:nvPr/>
          </p:nvGrpSpPr>
          <p:grpSpPr>
            <a:xfrm>
              <a:off x="9284874" y="87626"/>
              <a:ext cx="2476261" cy="1312990"/>
              <a:chOff x="4449895" y="3875272"/>
              <a:chExt cx="3176730" cy="2816779"/>
            </a:xfrm>
          </p:grpSpPr>
          <p:sp>
            <p:nvSpPr>
              <p:cNvPr id="10" name="Flecha: hacia arriba 9">
                <a:extLst>
                  <a:ext uri="{FF2B5EF4-FFF2-40B4-BE49-F238E27FC236}">
                    <a16:creationId xmlns:a16="http://schemas.microsoft.com/office/drawing/2014/main" id="{5BE7C37F-C508-4787-9AE7-31518294E2B2}"/>
                  </a:ext>
                </a:extLst>
              </p:cNvPr>
              <p:cNvSpPr/>
              <p:nvPr/>
            </p:nvSpPr>
            <p:spPr>
              <a:xfrm>
                <a:off x="6957391" y="4002156"/>
                <a:ext cx="265044" cy="1943173"/>
              </a:xfrm>
              <a:prstGeom prst="upArrow">
                <a:avLst/>
              </a:prstGeom>
              <a:solidFill>
                <a:srgbClr val="FF000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grpSp>
            <p:nvGrpSpPr>
              <p:cNvPr id="11" name="Grupo 10">
                <a:extLst>
                  <a:ext uri="{FF2B5EF4-FFF2-40B4-BE49-F238E27FC236}">
                    <a16:creationId xmlns:a16="http://schemas.microsoft.com/office/drawing/2014/main" id="{AFA2E995-C9D9-4FC2-9933-0F7447621C03}"/>
                  </a:ext>
                </a:extLst>
              </p:cNvPr>
              <p:cNvGrpSpPr/>
              <p:nvPr/>
            </p:nvGrpSpPr>
            <p:grpSpPr>
              <a:xfrm>
                <a:off x="4449895" y="3875272"/>
                <a:ext cx="3176730" cy="2816779"/>
                <a:chOff x="4449895" y="3875272"/>
                <a:chExt cx="3176730" cy="2816779"/>
              </a:xfrm>
            </p:grpSpPr>
            <p:sp>
              <p:nvSpPr>
                <p:cNvPr id="12" name="CuadroTexto 11">
                  <a:extLst>
                    <a:ext uri="{FF2B5EF4-FFF2-40B4-BE49-F238E27FC236}">
                      <a16:creationId xmlns:a16="http://schemas.microsoft.com/office/drawing/2014/main" id="{854E909A-5A33-44B5-A384-8B32292093E4}"/>
                    </a:ext>
                  </a:extLst>
                </p:cNvPr>
                <p:cNvSpPr txBox="1"/>
                <p:nvPr/>
              </p:nvSpPr>
              <p:spPr>
                <a:xfrm>
                  <a:off x="5204933" y="3875272"/>
                  <a:ext cx="1590597" cy="28167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1600" b="1" dirty="0" err="1">
                      <a:solidFill>
                        <a:srgbClr val="002060"/>
                      </a:solidFill>
                    </a:rPr>
                    <a:t>Gallons</a:t>
                  </a:r>
                  <a:endParaRPr lang="es-CO" sz="1600" b="1" dirty="0">
                    <a:solidFill>
                      <a:srgbClr val="002060"/>
                    </a:solidFill>
                  </a:endParaRPr>
                </a:p>
                <a:p>
                  <a:pPr algn="ctr"/>
                  <a:r>
                    <a:rPr lang="es-CO" sz="1600" b="1" dirty="0" err="1">
                      <a:solidFill>
                        <a:srgbClr val="002060"/>
                      </a:solidFill>
                    </a:rPr>
                    <a:t>Quarts</a:t>
                  </a:r>
                  <a:endParaRPr lang="es-CO" sz="1600" b="1" dirty="0">
                    <a:solidFill>
                      <a:srgbClr val="002060"/>
                    </a:solidFill>
                  </a:endParaRPr>
                </a:p>
                <a:p>
                  <a:pPr algn="ctr"/>
                  <a:r>
                    <a:rPr lang="es-CO" sz="1600" b="1" dirty="0" err="1">
                      <a:solidFill>
                        <a:srgbClr val="002060"/>
                      </a:solidFill>
                    </a:rPr>
                    <a:t>Pints</a:t>
                  </a:r>
                  <a:endParaRPr lang="es-CO" sz="1600" b="1" dirty="0">
                    <a:solidFill>
                      <a:srgbClr val="002060"/>
                    </a:solidFill>
                  </a:endParaRPr>
                </a:p>
                <a:p>
                  <a:pPr algn="ctr"/>
                  <a:r>
                    <a:rPr lang="es-CO" sz="1600" b="1" dirty="0">
                      <a:solidFill>
                        <a:srgbClr val="002060"/>
                      </a:solidFill>
                    </a:rPr>
                    <a:t>Cups </a:t>
                  </a:r>
                </a:p>
                <a:p>
                  <a:pPr algn="ctr"/>
                  <a:r>
                    <a:rPr lang="es-CO" sz="1600" b="1" dirty="0">
                      <a:solidFill>
                        <a:srgbClr val="002060"/>
                      </a:solidFill>
                    </a:rPr>
                    <a:t>Fluid </a:t>
                  </a:r>
                  <a:r>
                    <a:rPr lang="es-CO" sz="1600" b="1" dirty="0" err="1">
                      <a:solidFill>
                        <a:srgbClr val="002060"/>
                      </a:solidFill>
                    </a:rPr>
                    <a:t>Ounces</a:t>
                  </a:r>
                  <a:endParaRPr lang="es-CO" sz="1600" b="1" dirty="0">
                    <a:solidFill>
                      <a:srgbClr val="002060"/>
                    </a:solidFill>
                  </a:endParaRPr>
                </a:p>
                <a:p>
                  <a:endParaRPr lang="es-CO" dirty="0"/>
                </a:p>
              </p:txBody>
            </p:sp>
            <p:sp>
              <p:nvSpPr>
                <p:cNvPr id="13" name="Flecha: hacia arriba 12">
                  <a:extLst>
                    <a:ext uri="{FF2B5EF4-FFF2-40B4-BE49-F238E27FC236}">
                      <a16:creationId xmlns:a16="http://schemas.microsoft.com/office/drawing/2014/main" id="{A342A408-A886-4B85-A757-E6ED89BECC7C}"/>
                    </a:ext>
                  </a:extLst>
                </p:cNvPr>
                <p:cNvSpPr/>
                <p:nvPr/>
              </p:nvSpPr>
              <p:spPr>
                <a:xfrm rot="10800000">
                  <a:off x="4778029" y="4019585"/>
                  <a:ext cx="265044" cy="1943173"/>
                </a:xfrm>
                <a:prstGeom prst="upArrow">
                  <a:avLst/>
                </a:prstGeom>
                <a:solidFill>
                  <a:srgbClr val="FF0000"/>
                </a:solidFill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CuadroTexto 13">
                      <a:extLst>
                        <a:ext uri="{FF2B5EF4-FFF2-40B4-BE49-F238E27FC236}">
                          <a16:creationId xmlns:a16="http://schemas.microsoft.com/office/drawing/2014/main" id="{D29A7123-839D-4037-8331-0DB4B22AFBC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49895" y="4606449"/>
                      <a:ext cx="36067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CO" sz="30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</m:oMath>
                        </m:oMathPara>
                      </a14:m>
                      <a:endParaRPr lang="es-CO" sz="30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CuadroTexto 15">
                      <a:extLst>
                        <a:ext uri="{FF2B5EF4-FFF2-40B4-BE49-F238E27FC236}">
                          <a16:creationId xmlns:a16="http://schemas.microsoft.com/office/drawing/2014/main" id="{BC04DCB3-7588-413B-B42E-455D7BACDD5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49895" y="4606449"/>
                      <a:ext cx="360675" cy="461665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C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CuadroTexto 14">
                      <a:extLst>
                        <a:ext uri="{FF2B5EF4-FFF2-40B4-BE49-F238E27FC236}">
                          <a16:creationId xmlns:a16="http://schemas.microsoft.com/office/drawing/2014/main" id="{10A33A73-3293-488E-AADB-501EE1FE73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89913" y="4560282"/>
                      <a:ext cx="536712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s-CO" sz="30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÷</m:t>
                            </m:r>
                          </m:oMath>
                        </m:oMathPara>
                      </a14:m>
                      <a:endParaRPr lang="es-CO" sz="30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CuadroTexto 17">
                      <a:extLst>
                        <a:ext uri="{FF2B5EF4-FFF2-40B4-BE49-F238E27FC236}">
                          <a16:creationId xmlns:a16="http://schemas.microsoft.com/office/drawing/2014/main" id="{823EE227-69E1-4117-ABE4-BC32205EC2A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89913" y="4560282"/>
                      <a:ext cx="536712" cy="55399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s-C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3052F9A0-D7DA-4FD7-A33F-AE586D67FD13}"/>
                </a:ext>
              </a:extLst>
            </p:cNvPr>
            <p:cNvSpPr/>
            <p:nvPr/>
          </p:nvSpPr>
          <p:spPr>
            <a:xfrm>
              <a:off x="9289775" y="29550"/>
              <a:ext cx="2527360" cy="113614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</p:spTree>
    <p:extLst>
      <p:ext uri="{BB962C8B-B14F-4D97-AF65-F5344CB8AC3E}">
        <p14:creationId xmlns:p14="http://schemas.microsoft.com/office/powerpoint/2010/main" val="61614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B5F3E61-4E2A-4600-94B6-B8563F443AAE}"/>
              </a:ext>
            </a:extLst>
          </p:cNvPr>
          <p:cNvSpPr txBox="1"/>
          <p:nvPr/>
        </p:nvSpPr>
        <p:spPr>
          <a:xfrm>
            <a:off x="1033669" y="300335"/>
            <a:ext cx="1012466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/>
              <a:t>A pitcher of lemonade is made for a children's party. </a:t>
            </a:r>
            <a:r>
              <a:rPr lang="es-CO" sz="2500" dirty="0" err="1"/>
              <a:t>Enola</a:t>
            </a:r>
            <a:r>
              <a:rPr lang="es-CO" sz="2500" dirty="0"/>
              <a:t> </a:t>
            </a:r>
            <a:r>
              <a:rPr lang="es-CO" sz="2500" dirty="0" err="1"/>
              <a:t>says</a:t>
            </a:r>
            <a:r>
              <a:rPr lang="es-CO" sz="2500" dirty="0"/>
              <a:t> </a:t>
            </a:r>
            <a:r>
              <a:rPr lang="es-CO" sz="2500" dirty="0" err="1"/>
              <a:t>there</a:t>
            </a:r>
            <a:r>
              <a:rPr lang="es-CO" sz="2500" dirty="0"/>
              <a:t> are 2.5kL </a:t>
            </a:r>
            <a:r>
              <a:rPr lang="es-CO" sz="2500" dirty="0" err="1"/>
              <a:t>of</a:t>
            </a:r>
            <a:r>
              <a:rPr lang="es-CO" sz="2500" dirty="0"/>
              <a:t> </a:t>
            </a:r>
            <a:r>
              <a:rPr lang="es-CO" sz="2500" dirty="0" err="1"/>
              <a:t>lemonade</a:t>
            </a:r>
            <a:r>
              <a:rPr lang="es-CO" sz="2500" dirty="0"/>
              <a:t> in </a:t>
            </a:r>
            <a:r>
              <a:rPr lang="es-CO" sz="2500" dirty="0" err="1"/>
              <a:t>the</a:t>
            </a:r>
            <a:r>
              <a:rPr lang="es-CO" sz="2500" dirty="0"/>
              <a:t> pitcher. </a:t>
            </a:r>
            <a:r>
              <a:rPr lang="es-CO" sz="2500" dirty="0" err="1"/>
              <a:t>We</a:t>
            </a:r>
            <a:r>
              <a:rPr lang="es-CO" sz="2500" dirty="0"/>
              <a:t> can </a:t>
            </a:r>
            <a:r>
              <a:rPr lang="es-CO" sz="2500" dirty="0" err="1"/>
              <a:t>say</a:t>
            </a:r>
            <a:r>
              <a:rPr lang="es-CO" sz="2500" dirty="0"/>
              <a:t> </a:t>
            </a:r>
            <a:r>
              <a:rPr lang="es-CO" sz="2500" dirty="0" err="1"/>
              <a:t>that</a:t>
            </a:r>
            <a:r>
              <a:rPr lang="es-CO" sz="2500" dirty="0"/>
              <a:t>: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0F4A27-7F98-4CE5-B38C-A6BB0FDB28CA}"/>
              </a:ext>
            </a:extLst>
          </p:cNvPr>
          <p:cNvSpPr txBox="1"/>
          <p:nvPr/>
        </p:nvSpPr>
        <p:spPr>
          <a:xfrm>
            <a:off x="1967947" y="1883322"/>
            <a:ext cx="8256104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500" dirty="0">
                <a:solidFill>
                  <a:srgbClr val="002060"/>
                </a:solidFill>
              </a:rPr>
              <a:t>Enola is correct, because a pitcher has a capacity of 2,500 liters</a:t>
            </a:r>
          </a:p>
          <a:p>
            <a:pPr algn="just"/>
            <a:endParaRPr lang="en-US" sz="2500" dirty="0">
              <a:solidFill>
                <a:srgbClr val="002060"/>
              </a:solidFill>
            </a:endParaRPr>
          </a:p>
          <a:p>
            <a:pPr algn="just"/>
            <a:r>
              <a:rPr lang="en-US" sz="2500" dirty="0">
                <a:solidFill>
                  <a:srgbClr val="002060"/>
                </a:solidFill>
              </a:rPr>
              <a:t>Enola is wrong, because </a:t>
            </a:r>
            <a:r>
              <a:rPr lang="en-US" sz="2500" dirty="0" err="1">
                <a:solidFill>
                  <a:srgbClr val="002060"/>
                </a:solidFill>
              </a:rPr>
              <a:t>kL</a:t>
            </a:r>
            <a:r>
              <a:rPr lang="en-US" sz="2500" dirty="0">
                <a:solidFill>
                  <a:srgbClr val="002060"/>
                </a:solidFill>
              </a:rPr>
              <a:t> is a unit of mass</a:t>
            </a:r>
          </a:p>
          <a:p>
            <a:pPr algn="just"/>
            <a:endParaRPr lang="en-US" sz="2500" dirty="0">
              <a:solidFill>
                <a:srgbClr val="002060"/>
              </a:solidFill>
            </a:endParaRPr>
          </a:p>
          <a:p>
            <a:pPr algn="just"/>
            <a:r>
              <a:rPr lang="en-US" sz="2500" dirty="0">
                <a:solidFill>
                  <a:srgbClr val="002060"/>
                </a:solidFill>
              </a:rPr>
              <a:t>Enola is correct, because we measure the capacity only using the metric system</a:t>
            </a:r>
          </a:p>
          <a:p>
            <a:pPr algn="just"/>
            <a:endParaRPr lang="es-CO" sz="2500" dirty="0">
              <a:solidFill>
                <a:srgbClr val="002060"/>
              </a:solidFill>
            </a:endParaRPr>
          </a:p>
          <a:p>
            <a:pPr algn="just"/>
            <a:r>
              <a:rPr lang="es-CO" sz="2500" dirty="0" err="1">
                <a:solidFill>
                  <a:srgbClr val="002060"/>
                </a:solidFill>
              </a:rPr>
              <a:t>Enola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is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wrong</a:t>
            </a:r>
            <a:r>
              <a:rPr lang="es-CO" sz="2500" dirty="0">
                <a:solidFill>
                  <a:srgbClr val="002060"/>
                </a:solidFill>
              </a:rPr>
              <a:t>, </a:t>
            </a:r>
            <a:r>
              <a:rPr lang="es-CO" sz="2500" dirty="0" err="1">
                <a:solidFill>
                  <a:srgbClr val="002060"/>
                </a:solidFill>
              </a:rPr>
              <a:t>because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even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when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the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kL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is</a:t>
            </a:r>
            <a:r>
              <a:rPr lang="es-CO" sz="2500" dirty="0">
                <a:solidFill>
                  <a:srgbClr val="002060"/>
                </a:solidFill>
              </a:rPr>
              <a:t> a </a:t>
            </a:r>
            <a:r>
              <a:rPr lang="es-CO" sz="2500" dirty="0" err="1">
                <a:solidFill>
                  <a:srgbClr val="002060"/>
                </a:solidFill>
              </a:rPr>
              <a:t>unit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of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capacity</a:t>
            </a:r>
            <a:r>
              <a:rPr lang="es-CO" sz="2500" dirty="0">
                <a:solidFill>
                  <a:srgbClr val="002060"/>
                </a:solidFill>
              </a:rPr>
              <a:t>, </a:t>
            </a:r>
            <a:r>
              <a:rPr lang="es-CO" sz="2500" dirty="0" err="1">
                <a:solidFill>
                  <a:srgbClr val="002060"/>
                </a:solidFill>
              </a:rPr>
              <a:t>the</a:t>
            </a:r>
            <a:r>
              <a:rPr lang="es-CO" sz="2500" dirty="0">
                <a:solidFill>
                  <a:srgbClr val="002060"/>
                </a:solidFill>
              </a:rPr>
              <a:t> pitcher </a:t>
            </a:r>
            <a:r>
              <a:rPr lang="es-CO" sz="2500" dirty="0" err="1">
                <a:solidFill>
                  <a:srgbClr val="002060"/>
                </a:solidFill>
              </a:rPr>
              <a:t>is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too</a:t>
            </a:r>
            <a:r>
              <a:rPr lang="es-CO" sz="2500" dirty="0">
                <a:solidFill>
                  <a:srgbClr val="002060"/>
                </a:solidFill>
              </a:rPr>
              <a:t> </a:t>
            </a:r>
            <a:r>
              <a:rPr lang="es-CO" sz="2500" dirty="0" err="1">
                <a:solidFill>
                  <a:srgbClr val="002060"/>
                </a:solidFill>
              </a:rPr>
              <a:t>small</a:t>
            </a:r>
            <a:endParaRPr lang="es-CO" sz="2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65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hlinkClick r:id="rId2"/>
            <a:extLst>
              <a:ext uri="{FF2B5EF4-FFF2-40B4-BE49-F238E27FC236}">
                <a16:creationId xmlns:a16="http://schemas.microsoft.com/office/drawing/2014/main" id="{8F269B0A-EACD-4BD5-B4F2-BDE285EF741F}"/>
              </a:ext>
            </a:extLst>
          </p:cNvPr>
          <p:cNvSpPr/>
          <p:nvPr/>
        </p:nvSpPr>
        <p:spPr>
          <a:xfrm>
            <a:off x="2853177" y="138972"/>
            <a:ext cx="648564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6</a:t>
            </a:r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.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Coordinate</a:t>
            </a:r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 </a:t>
            </a:r>
            <a:r>
              <a:rPr lang="es-CO" altLang="es-CO" sz="5400" b="1" dirty="0" err="1">
                <a:ln/>
                <a:solidFill>
                  <a:srgbClr val="002060"/>
                </a:solidFill>
                <a:latin typeface="inherit"/>
              </a:rPr>
              <a:t>plane</a:t>
            </a:r>
            <a:endParaRPr lang="es-CO" altLang="es-CO" sz="5400" b="1" dirty="0">
              <a:ln/>
              <a:solidFill>
                <a:srgbClr val="002060"/>
              </a:solidFill>
              <a:latin typeface="inherit"/>
            </a:endParaRPr>
          </a:p>
          <a:p>
            <a:pPr algn="ctr"/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pic>
        <p:nvPicPr>
          <p:cNvPr id="3074" name="Picture 2" descr="Space Coordinate Grid by BeachyTeach | Teachers Pay Teachers">
            <a:extLst>
              <a:ext uri="{FF2B5EF4-FFF2-40B4-BE49-F238E27FC236}">
                <a16:creationId xmlns:a16="http://schemas.microsoft.com/office/drawing/2014/main" id="{4129D78E-5BB0-4FDB-A119-EF6E6BA19F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11514" r="23764" b="3844"/>
          <a:stretch/>
        </p:blipFill>
        <p:spPr bwMode="auto">
          <a:xfrm>
            <a:off x="4220584" y="1217724"/>
            <a:ext cx="3750832" cy="327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90C8C5E-EDDB-44A1-A492-6C323B6EF30C}"/>
              </a:ext>
            </a:extLst>
          </p:cNvPr>
          <p:cNvSpPr txBox="1"/>
          <p:nvPr/>
        </p:nvSpPr>
        <p:spPr>
          <a:xfrm>
            <a:off x="1132826" y="4589906"/>
            <a:ext cx="10833887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500" dirty="0"/>
              <a:t>6.1) Tom is going to visit the planetarium</a:t>
            </a:r>
            <a:r>
              <a:rPr lang="es-CO" sz="2500" dirty="0"/>
              <a:t>. </a:t>
            </a:r>
            <a:r>
              <a:rPr lang="es-CO" sz="2500" dirty="0" err="1"/>
              <a:t>The</a:t>
            </a:r>
            <a:r>
              <a:rPr lang="es-CO" sz="2500" dirty="0"/>
              <a:t> </a:t>
            </a:r>
            <a:r>
              <a:rPr lang="es-CO" sz="2500" dirty="0" err="1"/>
              <a:t>coordinate</a:t>
            </a:r>
            <a:r>
              <a:rPr lang="es-CO" sz="2500" dirty="0"/>
              <a:t> </a:t>
            </a:r>
            <a:r>
              <a:rPr lang="es-CO" sz="2500" dirty="0" err="1"/>
              <a:t>plane</a:t>
            </a:r>
            <a:r>
              <a:rPr lang="es-CO" sz="2500" dirty="0"/>
              <a:t> shows </a:t>
            </a:r>
            <a:r>
              <a:rPr lang="es-CO" sz="2500" dirty="0" err="1"/>
              <a:t>the</a:t>
            </a:r>
            <a:r>
              <a:rPr lang="es-CO" sz="2500" dirty="0"/>
              <a:t> </a:t>
            </a:r>
            <a:r>
              <a:rPr lang="es-CO" sz="2500" dirty="0" err="1"/>
              <a:t>location</a:t>
            </a:r>
            <a:r>
              <a:rPr lang="es-CO" sz="2500" dirty="0"/>
              <a:t> </a:t>
            </a:r>
            <a:r>
              <a:rPr lang="es-CO" sz="2500" dirty="0" err="1"/>
              <a:t>of</a:t>
            </a:r>
            <a:r>
              <a:rPr lang="es-CO" sz="2500" dirty="0"/>
              <a:t> 6 </a:t>
            </a:r>
            <a:r>
              <a:rPr lang="es-CO" sz="2500" dirty="0" err="1"/>
              <a:t>space</a:t>
            </a:r>
            <a:r>
              <a:rPr lang="es-CO" sz="2500" dirty="0"/>
              <a:t> </a:t>
            </a:r>
            <a:r>
              <a:rPr lang="es-CO" sz="2500" dirty="0" err="1"/>
              <a:t>elements</a:t>
            </a:r>
            <a:r>
              <a:rPr lang="es-CO" sz="2500" dirty="0"/>
              <a:t>. </a:t>
            </a:r>
            <a:r>
              <a:rPr lang="es-CO" sz="2500" dirty="0" err="1"/>
              <a:t>If</a:t>
            </a:r>
            <a:r>
              <a:rPr lang="es-CO" sz="2500" dirty="0"/>
              <a:t> he </a:t>
            </a:r>
            <a:r>
              <a:rPr lang="es-CO" sz="2500" dirty="0" err="1"/>
              <a:t>wants</a:t>
            </a:r>
            <a:r>
              <a:rPr lang="es-CO" sz="2500" dirty="0"/>
              <a:t> </a:t>
            </a:r>
            <a:r>
              <a:rPr lang="es-CO" sz="2500" dirty="0" err="1"/>
              <a:t>to</a:t>
            </a:r>
            <a:r>
              <a:rPr lang="es-CO" sz="2500" dirty="0"/>
              <a:t> </a:t>
            </a:r>
            <a:r>
              <a:rPr lang="es-CO" sz="2500" dirty="0" err="1"/>
              <a:t>see</a:t>
            </a:r>
            <a:r>
              <a:rPr lang="es-CO" sz="2500" dirty="0"/>
              <a:t> </a:t>
            </a:r>
            <a:r>
              <a:rPr lang="es-CO" sz="2500" dirty="0" err="1"/>
              <a:t>the</a:t>
            </a:r>
            <a:r>
              <a:rPr lang="es-CO" sz="2500" dirty="0"/>
              <a:t> </a:t>
            </a:r>
            <a:r>
              <a:rPr lang="es-CO" sz="2500" dirty="0" err="1"/>
              <a:t>Sun</a:t>
            </a:r>
            <a:r>
              <a:rPr lang="es-CO" sz="2500" dirty="0"/>
              <a:t>, so he </a:t>
            </a:r>
            <a:r>
              <a:rPr lang="es-CO" sz="2500" dirty="0" err="1"/>
              <a:t>needs</a:t>
            </a:r>
            <a:r>
              <a:rPr lang="es-CO" sz="2500" dirty="0"/>
              <a:t> </a:t>
            </a:r>
            <a:r>
              <a:rPr lang="es-CO" sz="2500" dirty="0" err="1"/>
              <a:t>to</a:t>
            </a:r>
            <a:r>
              <a:rPr lang="es-CO" sz="2500" dirty="0"/>
              <a:t> </a:t>
            </a:r>
            <a:r>
              <a:rPr lang="es-CO" sz="2500" dirty="0" err="1"/>
              <a:t>go</a:t>
            </a:r>
            <a:r>
              <a:rPr lang="es-CO" sz="2500" dirty="0"/>
              <a:t> </a:t>
            </a:r>
            <a:r>
              <a:rPr lang="es-CO" sz="2500" dirty="0" err="1"/>
              <a:t>to</a:t>
            </a:r>
            <a:r>
              <a:rPr lang="es-CO" sz="2500" dirty="0"/>
              <a:t> </a:t>
            </a:r>
            <a:r>
              <a:rPr lang="es-CO" sz="2500" dirty="0" err="1"/>
              <a:t>the</a:t>
            </a:r>
            <a:r>
              <a:rPr lang="es-CO" sz="2500" dirty="0"/>
              <a:t> </a:t>
            </a:r>
            <a:r>
              <a:rPr lang="es-CO" sz="2500" dirty="0" err="1"/>
              <a:t>coordinate</a:t>
            </a:r>
            <a:r>
              <a:rPr lang="es-CO" sz="25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6567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pace Coordinate Grid by BeachyTeach | Teachers Pay Teachers">
            <a:extLst>
              <a:ext uri="{FF2B5EF4-FFF2-40B4-BE49-F238E27FC236}">
                <a16:creationId xmlns:a16="http://schemas.microsoft.com/office/drawing/2014/main" id="{DC2F9087-A903-4AA7-91B9-C69AFC8D56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11514" r="23764" b="3844"/>
          <a:stretch/>
        </p:blipFill>
        <p:spPr bwMode="auto">
          <a:xfrm>
            <a:off x="4220584" y="149584"/>
            <a:ext cx="3750832" cy="327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DF70316-B1EB-46E3-9718-477DC26DDB87}"/>
              </a:ext>
            </a:extLst>
          </p:cNvPr>
          <p:cNvSpPr txBox="1"/>
          <p:nvPr/>
        </p:nvSpPr>
        <p:spPr>
          <a:xfrm>
            <a:off x="1444486" y="3627783"/>
            <a:ext cx="9303027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/>
              <a:t>6.2) If </a:t>
            </a:r>
            <a:r>
              <a:rPr lang="en-US" sz="2500" dirty="0"/>
              <a:t>he wants to see the Earth, so he needs to go to the coordinate: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72152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hlinkClick r:id="rId2"/>
            <a:extLst>
              <a:ext uri="{FF2B5EF4-FFF2-40B4-BE49-F238E27FC236}">
                <a16:creationId xmlns:a16="http://schemas.microsoft.com/office/drawing/2014/main" id="{543360E8-20E1-4521-BF6B-EBEB995F06E5}"/>
              </a:ext>
            </a:extLst>
          </p:cNvPr>
          <p:cNvSpPr/>
          <p:nvPr/>
        </p:nvSpPr>
        <p:spPr>
          <a:xfrm>
            <a:off x="3083110" y="165476"/>
            <a:ext cx="60257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7. </a:t>
            </a:r>
            <a:r>
              <a:rPr kumimoji="0" lang="es-CO" altLang="es-CO" sz="5400" b="1" i="0" u="none" strike="noStrike" cap="none" spc="0" normalizeH="0" baseline="0" dirty="0" err="1">
                <a:ln/>
                <a:solidFill>
                  <a:srgbClr val="002060"/>
                </a:solidFill>
                <a:effectLst/>
                <a:latin typeface="inherit"/>
              </a:rPr>
              <a:t>Polygons</a:t>
            </a:r>
            <a:endParaRPr lang="es-CO" altLang="es-CO" sz="5400" b="1" dirty="0">
              <a:ln/>
              <a:solidFill>
                <a:srgbClr val="002060"/>
              </a:solidFill>
              <a:latin typeface="inherit"/>
            </a:endParaRPr>
          </a:p>
          <a:p>
            <a:pPr algn="ctr"/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pic>
        <p:nvPicPr>
          <p:cNvPr id="7" name="Picture 4" descr="Jumping Into Geometry! | Lesson Plan | Education.com | Lesson plan |  Education.com">
            <a:extLst>
              <a:ext uri="{FF2B5EF4-FFF2-40B4-BE49-F238E27FC236}">
                <a16:creationId xmlns:a16="http://schemas.microsoft.com/office/drawing/2014/main" id="{78EE1D15-C050-4C54-861B-B4013643EE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9" b="5576"/>
          <a:stretch/>
        </p:blipFill>
        <p:spPr bwMode="auto">
          <a:xfrm>
            <a:off x="3482975" y="1042639"/>
            <a:ext cx="5226050" cy="541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78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hlinkClick r:id="rId2"/>
            <a:extLst>
              <a:ext uri="{FF2B5EF4-FFF2-40B4-BE49-F238E27FC236}">
                <a16:creationId xmlns:a16="http://schemas.microsoft.com/office/drawing/2014/main" id="{076D064A-17AC-4C5D-AB8D-25E4BA8D65F8}"/>
              </a:ext>
            </a:extLst>
          </p:cNvPr>
          <p:cNvSpPr/>
          <p:nvPr/>
        </p:nvSpPr>
        <p:spPr>
          <a:xfrm>
            <a:off x="3083110" y="165476"/>
            <a:ext cx="60257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CO" altLang="es-CO" sz="5400" b="1" dirty="0">
                <a:ln/>
                <a:solidFill>
                  <a:srgbClr val="002060"/>
                </a:solidFill>
                <a:latin typeface="inherit"/>
              </a:rPr>
              <a:t>8</a:t>
            </a:r>
            <a:r>
              <a:rPr kumimoji="0" lang="es-CO" altLang="es-CO" sz="5400" b="1" i="0" u="none" strike="noStrike" cap="none" spc="0" normalizeH="0" baseline="0" dirty="0">
                <a:ln/>
                <a:solidFill>
                  <a:srgbClr val="002060"/>
                </a:solidFill>
                <a:effectLst/>
                <a:latin typeface="inherit"/>
              </a:rPr>
              <a:t>. </a:t>
            </a:r>
            <a:r>
              <a:rPr kumimoji="0" lang="es-CO" altLang="es-CO" sz="5400" b="1" i="0" u="none" strike="noStrike" cap="none" spc="0" normalizeH="0" baseline="0" dirty="0" err="1">
                <a:ln/>
                <a:solidFill>
                  <a:srgbClr val="002060"/>
                </a:solidFill>
                <a:effectLst/>
                <a:latin typeface="inherit"/>
              </a:rPr>
              <a:t>Triangles</a:t>
            </a:r>
            <a:endParaRPr lang="es-CO" altLang="es-CO" sz="5400" b="1" dirty="0">
              <a:ln/>
              <a:solidFill>
                <a:srgbClr val="002060"/>
              </a:solidFill>
              <a:latin typeface="inherit"/>
            </a:endParaRPr>
          </a:p>
          <a:p>
            <a:pPr algn="ctr"/>
            <a:endParaRPr lang="es-CO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B6955A-1700-49C1-A0BC-44F638453A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86" t="17376" r="49023" b="9159"/>
          <a:stretch/>
        </p:blipFill>
        <p:spPr>
          <a:xfrm rot="16200000">
            <a:off x="3945831" y="502008"/>
            <a:ext cx="4300331" cy="713592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E891FD8-E8B7-4052-9B4A-A477E18B0430}"/>
              </a:ext>
            </a:extLst>
          </p:cNvPr>
          <p:cNvSpPr txBox="1"/>
          <p:nvPr/>
        </p:nvSpPr>
        <p:spPr>
          <a:xfrm>
            <a:off x="2650430" y="1161909"/>
            <a:ext cx="1097280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dirty="0"/>
              <a:t>Write true or false according to </a:t>
            </a:r>
            <a:r>
              <a:rPr lang="es-CO" sz="2500" dirty="0" err="1"/>
              <a:t>the</a:t>
            </a:r>
            <a:r>
              <a:rPr lang="es-CO" sz="2500" dirty="0"/>
              <a:t> </a:t>
            </a:r>
            <a:r>
              <a:rPr lang="es-CO" sz="2500" dirty="0" err="1"/>
              <a:t>characteristics</a:t>
            </a:r>
            <a:endParaRPr lang="es-CO" sz="2500" dirty="0"/>
          </a:p>
        </p:txBody>
      </p:sp>
    </p:spTree>
    <p:extLst>
      <p:ext uri="{BB962C8B-B14F-4D97-AF65-F5344CB8AC3E}">
        <p14:creationId xmlns:p14="http://schemas.microsoft.com/office/powerpoint/2010/main" val="69846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70DC18B-A45B-4BC2-9824-B25827CF3CBE}"/>
              </a:ext>
            </a:extLst>
          </p:cNvPr>
          <p:cNvSpPr/>
          <p:nvPr/>
        </p:nvSpPr>
        <p:spPr>
          <a:xfrm>
            <a:off x="6459502" y="1403578"/>
            <a:ext cx="5878272" cy="33239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dirty="0">
                <a:ln/>
                <a:solidFill>
                  <a:schemeClr val="bg1"/>
                </a:solidFill>
                <a:effectLst>
                  <a:outerShdw blurRad="50800" dist="152400" dir="8100000" algn="tr" rotWithShape="0">
                    <a:prstClr val="black">
                      <a:alpha val="40000"/>
                    </a:prstClr>
                  </a:outerShdw>
                </a:effectLst>
              </a:rPr>
              <a:t>D</a:t>
            </a:r>
            <a:r>
              <a:rPr lang="en-US" sz="7000" b="1" cap="none" spc="0" dirty="0">
                <a:ln/>
                <a:solidFill>
                  <a:schemeClr val="bg1"/>
                </a:solidFill>
                <a:effectLst>
                  <a:outerShdw blurRad="50800" dist="152400" dir="8100000" algn="tr" rotWithShape="0">
                    <a:prstClr val="black">
                      <a:alpha val="40000"/>
                    </a:prstClr>
                  </a:outerShdw>
                </a:effectLst>
              </a:rPr>
              <a:t>o it very well in the test</a:t>
            </a:r>
            <a:endParaRPr lang="es-ES" sz="7000" b="1" cap="none" spc="0" dirty="0">
              <a:ln/>
              <a:solidFill>
                <a:schemeClr val="bg1"/>
              </a:solidFill>
              <a:effectLst>
                <a:outerShdw blurRad="50800" dist="1524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4090330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Offic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372</Words>
  <Application>Microsoft Office PowerPoint</Application>
  <PresentationFormat>Panorámica</PresentationFormat>
  <Paragraphs>46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Cambria Math</vt:lpstr>
      <vt:lpstr>Gill Sans Nova</vt:lpstr>
      <vt:lpstr>inherit</vt:lpstr>
      <vt:lpstr>GradientVTI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Juanita del Mar Ramirez Weaver</dc:creator>
  <cp:lastModifiedBy>Juanita del Mar Ramirez Weaver</cp:lastModifiedBy>
  <cp:revision>30</cp:revision>
  <dcterms:created xsi:type="dcterms:W3CDTF">2020-10-27T23:52:19Z</dcterms:created>
  <dcterms:modified xsi:type="dcterms:W3CDTF">2020-11-06T14:26:18Z</dcterms:modified>
</cp:coreProperties>
</file>