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37EC687-594F-4523-97B5-0C5751C9115B}" type="datetimeFigureOut">
              <a:rPr lang="es-CO" smtClean="0"/>
              <a:t>26/08/2021</a:t>
            </a:fld>
            <a:endParaRPr lang="es-CO"/>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s-CO"/>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1D954AB-A8F9-4DBA-9846-71B6AC66A3B9}" type="slidenum">
              <a:rPr lang="es-CO" smtClean="0"/>
              <a:t>‹Nº›</a:t>
            </a:fld>
            <a:endParaRPr lang="es-CO"/>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84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7EC687-594F-4523-97B5-0C5751C9115B}" type="datetimeFigureOut">
              <a:rPr lang="es-CO" smtClean="0"/>
              <a:t>26/08/2021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3514681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37EC687-594F-4523-97B5-0C5751C9115B}" type="datetimeFigureOut">
              <a:rPr lang="es-CO" smtClean="0"/>
              <a:t>26/08/2021</a:t>
            </a:fld>
            <a:endParaRPr lang="es-CO"/>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s-CO"/>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1D954AB-A8F9-4DBA-9846-71B6AC66A3B9}" type="slidenum">
              <a:rPr lang="es-CO" smtClean="0"/>
              <a:t>‹Nº›</a:t>
            </a:fld>
            <a:endParaRPr lang="es-CO"/>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1708974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37EC687-594F-4523-97B5-0C5751C9115B}" type="datetimeFigureOut">
              <a:rPr lang="es-CO" smtClean="0"/>
              <a:t>26/08/2021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26244245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37EC687-594F-4523-97B5-0C5751C9115B}" type="datetimeFigureOut">
              <a:rPr lang="es-CO" smtClean="0"/>
              <a:t>26/08/2021</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10009813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37EC687-594F-4523-97B5-0C5751C9115B}" type="datetimeFigureOut">
              <a:rPr lang="es-CO" smtClean="0"/>
              <a:t>26/08/2021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232039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C687-594F-4523-97B5-0C5751C9115B}" type="datetimeFigureOut">
              <a:rPr lang="es-CO" smtClean="0"/>
              <a:t>26/08/2021</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74444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637EC687-594F-4523-97B5-0C5751C9115B}" type="datetimeFigureOut">
              <a:rPr lang="es-CO" smtClean="0"/>
              <a:t>26/08/2021</a:t>
            </a:fld>
            <a:endParaRPr lang="es-CO"/>
          </a:p>
        </p:txBody>
      </p:sp>
      <p:sp>
        <p:nvSpPr>
          <p:cNvPr id="6" name="Footer Placeholder 5"/>
          <p:cNvSpPr>
            <a:spLocks noGrp="1"/>
          </p:cNvSpPr>
          <p:nvPr>
            <p:ph type="ftr" sz="quarter" idx="11"/>
          </p:nvPr>
        </p:nvSpPr>
        <p:spPr>
          <a:xfrm>
            <a:off x="2103620" y="6375679"/>
            <a:ext cx="3482179" cy="345796"/>
          </a:xfrm>
        </p:spPr>
        <p:txBody>
          <a:bodyPr/>
          <a:lstStyle/>
          <a:p>
            <a:endParaRPr lang="es-CO"/>
          </a:p>
        </p:txBody>
      </p:sp>
      <p:sp>
        <p:nvSpPr>
          <p:cNvPr id="7" name="Slide Number Placeholder 6"/>
          <p:cNvSpPr>
            <a:spLocks noGrp="1"/>
          </p:cNvSpPr>
          <p:nvPr>
            <p:ph type="sldNum" sz="quarter" idx="12"/>
          </p:nvPr>
        </p:nvSpPr>
        <p:spPr>
          <a:xfrm>
            <a:off x="5691014" y="6375679"/>
            <a:ext cx="1232456" cy="345796"/>
          </a:xfrm>
        </p:spPr>
        <p:txBody>
          <a:bodyPr/>
          <a:lstStyle/>
          <a:p>
            <a:fld id="{61D954AB-A8F9-4DBA-9846-71B6AC66A3B9}" type="slidenum">
              <a:rPr lang="es-CO" smtClean="0"/>
              <a:t>‹Nº›</a:t>
            </a:fld>
            <a:endParaRPr lang="es-CO"/>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68432401"/>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637EC687-594F-4523-97B5-0C5751C9115B}" type="datetimeFigureOut">
              <a:rPr lang="es-CO" smtClean="0"/>
              <a:t>26/08/2021</a:t>
            </a:fld>
            <a:endParaRPr lang="es-CO"/>
          </a:p>
        </p:txBody>
      </p:sp>
      <p:sp>
        <p:nvSpPr>
          <p:cNvPr id="6" name="Footer Placeholder 5"/>
          <p:cNvSpPr>
            <a:spLocks noGrp="1"/>
          </p:cNvSpPr>
          <p:nvPr>
            <p:ph type="ftr" sz="quarter" idx="11"/>
          </p:nvPr>
        </p:nvSpPr>
        <p:spPr>
          <a:xfrm>
            <a:off x="2103621" y="6375679"/>
            <a:ext cx="3482178" cy="345796"/>
          </a:xfrm>
        </p:spPr>
        <p:txBody>
          <a:bodyPr/>
          <a:lstStyle/>
          <a:p>
            <a:endParaRPr lang="es-CO"/>
          </a:p>
        </p:txBody>
      </p:sp>
      <p:sp>
        <p:nvSpPr>
          <p:cNvPr id="7" name="Slide Number Placeholder 6"/>
          <p:cNvSpPr>
            <a:spLocks noGrp="1"/>
          </p:cNvSpPr>
          <p:nvPr>
            <p:ph type="sldNum" sz="quarter" idx="12"/>
          </p:nvPr>
        </p:nvSpPr>
        <p:spPr>
          <a:xfrm>
            <a:off x="5687568" y="6375679"/>
            <a:ext cx="1234440" cy="345796"/>
          </a:xfrm>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560557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7EC687-594F-4523-97B5-0C5751C9115B}" type="datetimeFigureOut">
              <a:rPr lang="es-CO" smtClean="0"/>
              <a:t>26/08/2021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3192792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7EC687-594F-4523-97B5-0C5751C9115B}" type="datetimeFigureOut">
              <a:rPr lang="es-CO" smtClean="0"/>
              <a:t>26/08/2021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1D954AB-A8F9-4DBA-9846-71B6AC66A3B9}" type="slidenum">
              <a:rPr lang="es-CO" smtClean="0"/>
              <a:t>‹Nº›</a:t>
            </a:fld>
            <a:endParaRPr lang="es-CO"/>
          </a:p>
        </p:txBody>
      </p:sp>
    </p:spTree>
    <p:extLst>
      <p:ext uri="{BB962C8B-B14F-4D97-AF65-F5344CB8AC3E}">
        <p14:creationId xmlns:p14="http://schemas.microsoft.com/office/powerpoint/2010/main" val="702122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37EC687-594F-4523-97B5-0C5751C9115B}" type="datetimeFigureOut">
              <a:rPr lang="es-CO" smtClean="0"/>
              <a:t>26/08/2021</a:t>
            </a:fld>
            <a:endParaRPr lang="es-CO"/>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s-CO"/>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1D954AB-A8F9-4DBA-9846-71B6AC66A3B9}" type="slidenum">
              <a:rPr lang="es-CO" smtClean="0"/>
              <a:t>‹Nº›</a:t>
            </a:fld>
            <a:endParaRPr lang="es-CO"/>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4578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890D0CA-7388-4235-830A-987CC4D28672}"/>
              </a:ext>
            </a:extLst>
          </p:cNvPr>
          <p:cNvSpPr/>
          <p:nvPr/>
        </p:nvSpPr>
        <p:spPr>
          <a:xfrm>
            <a:off x="780763" y="2551837"/>
            <a:ext cx="10630474"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a:ln/>
                <a:solidFill>
                  <a:schemeClr val="accent5">
                    <a:lumMod val="75000"/>
                  </a:schemeClr>
                </a:solidFill>
                <a:effectLst/>
              </a:rPr>
              <a:t>THIRD TERM</a:t>
            </a:r>
          </a:p>
          <a:p>
            <a:pPr algn="ctr"/>
            <a:r>
              <a:rPr lang="es-ES" sz="5400" b="1" cap="none" spc="0" dirty="0" err="1">
                <a:ln/>
                <a:solidFill>
                  <a:schemeClr val="accent5">
                    <a:lumMod val="75000"/>
                  </a:schemeClr>
                </a:solidFill>
                <a:effectLst/>
              </a:rPr>
              <a:t>Competence</a:t>
            </a:r>
            <a:r>
              <a:rPr lang="es-ES" sz="5400" b="1" cap="none" spc="0" dirty="0">
                <a:ln/>
                <a:solidFill>
                  <a:schemeClr val="accent5">
                    <a:lumMod val="75000"/>
                  </a:schemeClr>
                </a:solidFill>
                <a:effectLst/>
              </a:rPr>
              <a:t> test </a:t>
            </a:r>
            <a:r>
              <a:rPr lang="es-ES" sz="5400" b="1" cap="none" spc="0" dirty="0" err="1">
                <a:ln/>
                <a:solidFill>
                  <a:schemeClr val="accent5">
                    <a:lumMod val="75000"/>
                  </a:schemeClr>
                </a:solidFill>
                <a:effectLst/>
              </a:rPr>
              <a:t>reinforcement</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6959616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C25DFB9-891E-44FB-A9A9-48CDC1F0708C}"/>
              </a:ext>
            </a:extLst>
          </p:cNvPr>
          <p:cNvSpPr txBox="1"/>
          <p:nvPr/>
        </p:nvSpPr>
        <p:spPr>
          <a:xfrm>
            <a:off x="1219200" y="1205948"/>
            <a:ext cx="9753600" cy="769441"/>
          </a:xfrm>
          <a:prstGeom prst="rect">
            <a:avLst/>
          </a:prstGeom>
          <a:noFill/>
        </p:spPr>
        <p:txBody>
          <a:bodyPr wrap="square" rtlCol="0">
            <a:spAutoFit/>
          </a:bodyPr>
          <a:lstStyle/>
          <a:p>
            <a:r>
              <a:rPr lang="en-US" sz="2200" dirty="0"/>
              <a:t>1.On Monday Louis ran 3.910 km. On Tuesday he ran 5.76 km. How much farther did he run on Tuesday than Monday?</a:t>
            </a:r>
            <a:endParaRPr lang="es-CO" sz="2200" dirty="0"/>
          </a:p>
        </p:txBody>
      </p:sp>
      <p:sp>
        <p:nvSpPr>
          <p:cNvPr id="5" name="Rectángulo 4">
            <a:extLst>
              <a:ext uri="{FF2B5EF4-FFF2-40B4-BE49-F238E27FC236}">
                <a16:creationId xmlns:a16="http://schemas.microsoft.com/office/drawing/2014/main" id="{33ED83E7-ECF7-46EE-80C3-6064742C0408}"/>
              </a:ext>
            </a:extLst>
          </p:cNvPr>
          <p:cNvSpPr/>
          <p:nvPr/>
        </p:nvSpPr>
        <p:spPr>
          <a:xfrm>
            <a:off x="800479" y="226296"/>
            <a:ext cx="1059104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Subtraction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197497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E785A81-A41D-47A3-A288-DF6B8FBC80DF}"/>
              </a:ext>
            </a:extLst>
          </p:cNvPr>
          <p:cNvSpPr txBox="1"/>
          <p:nvPr/>
        </p:nvSpPr>
        <p:spPr>
          <a:xfrm>
            <a:off x="1219200" y="477078"/>
            <a:ext cx="9753600" cy="769441"/>
          </a:xfrm>
          <a:prstGeom prst="rect">
            <a:avLst/>
          </a:prstGeom>
          <a:noFill/>
        </p:spPr>
        <p:txBody>
          <a:bodyPr wrap="square" rtlCol="0">
            <a:spAutoFit/>
          </a:bodyPr>
          <a:lstStyle/>
          <a:p>
            <a:r>
              <a:rPr lang="en-US" sz="2200" dirty="0"/>
              <a:t>On Thursday Mike ran 7.830 km. On Friday he ran 3.89 km. How much farther did he run Thursday than Friday?</a:t>
            </a:r>
            <a:endParaRPr lang="es-CO" sz="2200" dirty="0"/>
          </a:p>
        </p:txBody>
      </p:sp>
    </p:spTree>
    <p:extLst>
      <p:ext uri="{BB962C8B-B14F-4D97-AF65-F5344CB8AC3E}">
        <p14:creationId xmlns:p14="http://schemas.microsoft.com/office/powerpoint/2010/main" val="1321363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C47F675-FCBD-4135-B918-977F65FFAE1C}"/>
              </a:ext>
            </a:extLst>
          </p:cNvPr>
          <p:cNvSpPr txBox="1"/>
          <p:nvPr/>
        </p:nvSpPr>
        <p:spPr>
          <a:xfrm>
            <a:off x="1219200" y="1205948"/>
            <a:ext cx="9753600" cy="1107996"/>
          </a:xfrm>
          <a:prstGeom prst="rect">
            <a:avLst/>
          </a:prstGeom>
          <a:noFill/>
        </p:spPr>
        <p:txBody>
          <a:bodyPr wrap="square" rtlCol="0">
            <a:spAutoFit/>
          </a:bodyPr>
          <a:lstStyle/>
          <a:p>
            <a:r>
              <a:rPr lang="en-US" sz="2200" dirty="0"/>
              <a:t>2. Susan connects the first part of her garden and the second part to make one long garden. The first part is 23.7 feet and the second one is 34.52 feet. How long is the combined garden? </a:t>
            </a:r>
            <a:endParaRPr lang="es-CO" sz="2200" dirty="0"/>
          </a:p>
        </p:txBody>
      </p:sp>
      <p:sp>
        <p:nvSpPr>
          <p:cNvPr id="5" name="Rectángulo 4">
            <a:extLst>
              <a:ext uri="{FF2B5EF4-FFF2-40B4-BE49-F238E27FC236}">
                <a16:creationId xmlns:a16="http://schemas.microsoft.com/office/drawing/2014/main" id="{566404F4-6B1E-495B-8C79-0141EA5CCD83}"/>
              </a:ext>
            </a:extLst>
          </p:cNvPr>
          <p:cNvSpPr/>
          <p:nvPr/>
        </p:nvSpPr>
        <p:spPr>
          <a:xfrm>
            <a:off x="1301578" y="53009"/>
            <a:ext cx="958884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Addition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65039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23053AE-5BB1-4A6C-8D97-313FC3F76BD2}"/>
              </a:ext>
            </a:extLst>
          </p:cNvPr>
          <p:cNvSpPr txBox="1"/>
          <p:nvPr/>
        </p:nvSpPr>
        <p:spPr>
          <a:xfrm>
            <a:off x="1219200" y="318052"/>
            <a:ext cx="9753600" cy="1107996"/>
          </a:xfrm>
          <a:prstGeom prst="rect">
            <a:avLst/>
          </a:prstGeom>
          <a:noFill/>
        </p:spPr>
        <p:txBody>
          <a:bodyPr wrap="square" rtlCol="0">
            <a:spAutoFit/>
          </a:bodyPr>
          <a:lstStyle/>
          <a:p>
            <a:r>
              <a:rPr lang="en-US" sz="2200" dirty="0"/>
              <a:t>Louis connects the first part of his garden and the second part to make one long garden. The first part is 43.07 feet and the second one is 16.9 feet. How long is the combined garden? </a:t>
            </a:r>
            <a:endParaRPr lang="es-CO" sz="2200" dirty="0"/>
          </a:p>
        </p:txBody>
      </p:sp>
    </p:spTree>
    <p:extLst>
      <p:ext uri="{BB962C8B-B14F-4D97-AF65-F5344CB8AC3E}">
        <p14:creationId xmlns:p14="http://schemas.microsoft.com/office/powerpoint/2010/main" val="4144981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B40C98C-31D7-4B88-A489-FBFE5E0ED25E}"/>
              </a:ext>
            </a:extLst>
          </p:cNvPr>
          <p:cNvSpPr txBox="1"/>
          <p:nvPr/>
        </p:nvSpPr>
        <p:spPr>
          <a:xfrm>
            <a:off x="1219200" y="1205948"/>
            <a:ext cx="9753600" cy="769441"/>
          </a:xfrm>
          <a:prstGeom prst="rect">
            <a:avLst/>
          </a:prstGeom>
          <a:noFill/>
        </p:spPr>
        <p:txBody>
          <a:bodyPr wrap="square" rtlCol="0">
            <a:spAutoFit/>
          </a:bodyPr>
          <a:lstStyle/>
          <a:p>
            <a:r>
              <a:rPr lang="en-US" sz="2200" dirty="0"/>
              <a:t>3. Roger earns $6.23 per hour at his job. On Friday he worked 7.8 hours. What were Roger´s total earnings for the day ?</a:t>
            </a:r>
            <a:endParaRPr lang="es-CO" sz="2200" dirty="0"/>
          </a:p>
        </p:txBody>
      </p:sp>
      <p:sp>
        <p:nvSpPr>
          <p:cNvPr id="5" name="Rectángulo 4">
            <a:extLst>
              <a:ext uri="{FF2B5EF4-FFF2-40B4-BE49-F238E27FC236}">
                <a16:creationId xmlns:a16="http://schemas.microsoft.com/office/drawing/2014/main" id="{D4F6F726-7993-409F-8AEA-5AAA100D8452}"/>
              </a:ext>
            </a:extLst>
          </p:cNvPr>
          <p:cNvSpPr/>
          <p:nvPr/>
        </p:nvSpPr>
        <p:spPr>
          <a:xfrm>
            <a:off x="775436" y="92766"/>
            <a:ext cx="1122422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Multiplication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10482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63EB70B-A4D6-43B5-920F-4FE4D1618266}"/>
              </a:ext>
            </a:extLst>
          </p:cNvPr>
          <p:cNvSpPr txBox="1"/>
          <p:nvPr/>
        </p:nvSpPr>
        <p:spPr>
          <a:xfrm>
            <a:off x="1219200" y="225288"/>
            <a:ext cx="9753600" cy="769441"/>
          </a:xfrm>
          <a:prstGeom prst="rect">
            <a:avLst/>
          </a:prstGeom>
          <a:noFill/>
        </p:spPr>
        <p:txBody>
          <a:bodyPr wrap="square" rtlCol="0">
            <a:spAutoFit/>
          </a:bodyPr>
          <a:lstStyle/>
          <a:p>
            <a:r>
              <a:rPr lang="en-US" sz="2200" dirty="0"/>
              <a:t>Hellen earns $9.12 per hour at her job. On Sunday she worked 5.2 hours. What were Hellen´s total earnings for the day ?</a:t>
            </a:r>
            <a:endParaRPr lang="es-CO" sz="2200" dirty="0"/>
          </a:p>
        </p:txBody>
      </p:sp>
    </p:spTree>
    <p:extLst>
      <p:ext uri="{BB962C8B-B14F-4D97-AF65-F5344CB8AC3E}">
        <p14:creationId xmlns:p14="http://schemas.microsoft.com/office/powerpoint/2010/main" val="1308021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059B154-D364-4F07-9DBD-B3B4BABD39D1}"/>
              </a:ext>
            </a:extLst>
          </p:cNvPr>
          <p:cNvSpPr txBox="1"/>
          <p:nvPr/>
        </p:nvSpPr>
        <p:spPr>
          <a:xfrm>
            <a:off x="1219200" y="1205948"/>
            <a:ext cx="9753600" cy="769441"/>
          </a:xfrm>
          <a:prstGeom prst="rect">
            <a:avLst/>
          </a:prstGeom>
          <a:noFill/>
        </p:spPr>
        <p:txBody>
          <a:bodyPr wrap="square" rtlCol="0">
            <a:spAutoFit/>
          </a:bodyPr>
          <a:lstStyle/>
          <a:p>
            <a:r>
              <a:rPr lang="en-US" sz="2200" dirty="0"/>
              <a:t>4. A ball weighs 0.02 kilograms. A box is filled with 83.2 kilograms of balls. How many balls are in the box?</a:t>
            </a:r>
            <a:endParaRPr lang="es-CO" sz="2200" dirty="0"/>
          </a:p>
        </p:txBody>
      </p:sp>
      <p:sp>
        <p:nvSpPr>
          <p:cNvPr id="5" name="Rectángulo 4">
            <a:extLst>
              <a:ext uri="{FF2B5EF4-FFF2-40B4-BE49-F238E27FC236}">
                <a16:creationId xmlns:a16="http://schemas.microsoft.com/office/drawing/2014/main" id="{C3C3CE8C-EC5F-4718-A3C2-31F380FBE181}"/>
              </a:ext>
            </a:extLst>
          </p:cNvPr>
          <p:cNvSpPr/>
          <p:nvPr/>
        </p:nvSpPr>
        <p:spPr>
          <a:xfrm>
            <a:off x="1417635" y="159027"/>
            <a:ext cx="935672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Division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33173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9C28DE9-1C81-4659-8FDA-3B9BFF479A9C}"/>
              </a:ext>
            </a:extLst>
          </p:cNvPr>
          <p:cNvSpPr txBox="1"/>
          <p:nvPr/>
        </p:nvSpPr>
        <p:spPr>
          <a:xfrm>
            <a:off x="1219200" y="344557"/>
            <a:ext cx="9753600" cy="769441"/>
          </a:xfrm>
          <a:prstGeom prst="rect">
            <a:avLst/>
          </a:prstGeom>
          <a:noFill/>
        </p:spPr>
        <p:txBody>
          <a:bodyPr wrap="square" rtlCol="0">
            <a:spAutoFit/>
          </a:bodyPr>
          <a:lstStyle/>
          <a:p>
            <a:r>
              <a:rPr lang="en-US" sz="2200" dirty="0"/>
              <a:t>A cellphone weighs 0.14 kilograms. A box is filled with 92 kilograms of cellphones. How many cellphones are in the box?</a:t>
            </a:r>
            <a:endParaRPr lang="es-CO" sz="2200" dirty="0"/>
          </a:p>
        </p:txBody>
      </p:sp>
    </p:spTree>
    <p:extLst>
      <p:ext uri="{BB962C8B-B14F-4D97-AF65-F5344CB8AC3E}">
        <p14:creationId xmlns:p14="http://schemas.microsoft.com/office/powerpoint/2010/main" val="1966619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A719C51-D6F9-44EA-9507-7FE0B848D918}"/>
              </a:ext>
            </a:extLst>
          </p:cNvPr>
          <p:cNvSpPr txBox="1"/>
          <p:nvPr/>
        </p:nvSpPr>
        <p:spPr>
          <a:xfrm>
            <a:off x="1219200" y="1205948"/>
            <a:ext cx="9753600" cy="769441"/>
          </a:xfrm>
          <a:prstGeom prst="rect">
            <a:avLst/>
          </a:prstGeom>
          <a:noFill/>
        </p:spPr>
        <p:txBody>
          <a:bodyPr wrap="square" rtlCol="0">
            <a:spAutoFit/>
          </a:bodyPr>
          <a:lstStyle/>
          <a:p>
            <a:r>
              <a:rPr lang="en-US" sz="2200" dirty="0"/>
              <a:t>5.  Valerie is on a diet.  She loses 3.102 kilograms one week and 5.16 kilograms the next week. How much does she lose in total?</a:t>
            </a:r>
            <a:endParaRPr lang="es-CO" sz="2200" dirty="0"/>
          </a:p>
        </p:txBody>
      </p:sp>
      <p:sp>
        <p:nvSpPr>
          <p:cNvPr id="5" name="Rectángulo 4">
            <a:extLst>
              <a:ext uri="{FF2B5EF4-FFF2-40B4-BE49-F238E27FC236}">
                <a16:creationId xmlns:a16="http://schemas.microsoft.com/office/drawing/2014/main" id="{F15EBD59-47C0-40CA-A4B7-C420DC653F53}"/>
              </a:ext>
            </a:extLst>
          </p:cNvPr>
          <p:cNvSpPr/>
          <p:nvPr/>
        </p:nvSpPr>
        <p:spPr>
          <a:xfrm>
            <a:off x="1301578" y="0"/>
            <a:ext cx="958884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Addition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319878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F307613-9D21-4AF4-9089-F58BC0F26899}"/>
              </a:ext>
            </a:extLst>
          </p:cNvPr>
          <p:cNvSpPr txBox="1"/>
          <p:nvPr/>
        </p:nvSpPr>
        <p:spPr>
          <a:xfrm>
            <a:off x="1219200" y="278296"/>
            <a:ext cx="9753600" cy="769441"/>
          </a:xfrm>
          <a:prstGeom prst="rect">
            <a:avLst/>
          </a:prstGeom>
          <a:noFill/>
        </p:spPr>
        <p:txBody>
          <a:bodyPr wrap="square" rtlCol="0">
            <a:spAutoFit/>
          </a:bodyPr>
          <a:lstStyle/>
          <a:p>
            <a:r>
              <a:rPr lang="en-US" sz="2200" dirty="0"/>
              <a:t>Leonardo is on a diet.  He loses 2.325 kilograms one week and 3.27 kilograms the next week. How much does he lose in total?</a:t>
            </a:r>
            <a:endParaRPr lang="es-CO" sz="2200" dirty="0"/>
          </a:p>
        </p:txBody>
      </p:sp>
    </p:spTree>
    <p:extLst>
      <p:ext uri="{BB962C8B-B14F-4D97-AF65-F5344CB8AC3E}">
        <p14:creationId xmlns:p14="http://schemas.microsoft.com/office/powerpoint/2010/main" val="4247994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C4C83CA-12BB-41D6-9ACD-86FCCF30AA63}"/>
              </a:ext>
            </a:extLst>
          </p:cNvPr>
          <p:cNvSpPr txBox="1"/>
          <p:nvPr/>
        </p:nvSpPr>
        <p:spPr>
          <a:xfrm>
            <a:off x="1219200" y="1205948"/>
            <a:ext cx="9753600" cy="769441"/>
          </a:xfrm>
          <a:prstGeom prst="rect">
            <a:avLst/>
          </a:prstGeom>
          <a:noFill/>
        </p:spPr>
        <p:txBody>
          <a:bodyPr wrap="square" rtlCol="0">
            <a:spAutoFit/>
          </a:bodyPr>
          <a:lstStyle/>
          <a:p>
            <a:r>
              <a:rPr lang="en-US" sz="2200" dirty="0"/>
              <a:t>6. Megan ordered 21 sushi boxes. Each box cost $13.8. How much does she need to pay?</a:t>
            </a:r>
            <a:endParaRPr lang="es-CO" sz="2200" dirty="0"/>
          </a:p>
        </p:txBody>
      </p:sp>
      <p:sp>
        <p:nvSpPr>
          <p:cNvPr id="5" name="Rectángulo 4">
            <a:extLst>
              <a:ext uri="{FF2B5EF4-FFF2-40B4-BE49-F238E27FC236}">
                <a16:creationId xmlns:a16="http://schemas.microsoft.com/office/drawing/2014/main" id="{37F7E5F8-2C9A-4806-BB87-BDAD9BF0AB7C}"/>
              </a:ext>
            </a:extLst>
          </p:cNvPr>
          <p:cNvSpPr/>
          <p:nvPr/>
        </p:nvSpPr>
        <p:spPr>
          <a:xfrm>
            <a:off x="762185" y="0"/>
            <a:ext cx="1122422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Multiplication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33946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CE796BA-293E-425B-A54D-475798710A06}"/>
              </a:ext>
            </a:extLst>
          </p:cNvPr>
          <p:cNvSpPr txBox="1"/>
          <p:nvPr/>
        </p:nvSpPr>
        <p:spPr>
          <a:xfrm>
            <a:off x="1046921" y="238540"/>
            <a:ext cx="10098157" cy="430887"/>
          </a:xfrm>
          <a:prstGeom prst="rect">
            <a:avLst/>
          </a:prstGeom>
          <a:noFill/>
        </p:spPr>
        <p:txBody>
          <a:bodyPr wrap="square" rtlCol="0">
            <a:spAutoFit/>
          </a:bodyPr>
          <a:lstStyle/>
          <a:p>
            <a:r>
              <a:rPr lang="en-US" sz="2200" dirty="0" err="1"/>
              <a:t>Lyda</a:t>
            </a:r>
            <a:r>
              <a:rPr lang="en-US" sz="2200" dirty="0"/>
              <a:t> ordered 18 sushi boxes. Each box cost $12.5. How much does she need to pay?</a:t>
            </a:r>
            <a:endParaRPr lang="es-CO" sz="2200" dirty="0"/>
          </a:p>
        </p:txBody>
      </p:sp>
    </p:spTree>
    <p:extLst>
      <p:ext uri="{BB962C8B-B14F-4D97-AF65-F5344CB8AC3E}">
        <p14:creationId xmlns:p14="http://schemas.microsoft.com/office/powerpoint/2010/main" val="10226712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E7D4198-CE86-4C2A-BB53-A0480A9D8190}"/>
              </a:ext>
            </a:extLst>
          </p:cNvPr>
          <p:cNvSpPr txBox="1"/>
          <p:nvPr/>
        </p:nvSpPr>
        <p:spPr>
          <a:xfrm>
            <a:off x="1219200" y="1205948"/>
            <a:ext cx="9753600" cy="769441"/>
          </a:xfrm>
          <a:prstGeom prst="rect">
            <a:avLst/>
          </a:prstGeom>
          <a:noFill/>
        </p:spPr>
        <p:txBody>
          <a:bodyPr wrap="square" rtlCol="0">
            <a:spAutoFit/>
          </a:bodyPr>
          <a:lstStyle/>
          <a:p>
            <a:r>
              <a:rPr lang="en-US" sz="2200" dirty="0"/>
              <a:t>7. Edi gets a bill for $ 30.21 and pays with forty dollars. How much change will he receive?</a:t>
            </a:r>
            <a:endParaRPr lang="es-CO" sz="2200" dirty="0"/>
          </a:p>
        </p:txBody>
      </p:sp>
      <p:sp>
        <p:nvSpPr>
          <p:cNvPr id="5" name="Rectángulo 4">
            <a:extLst>
              <a:ext uri="{FF2B5EF4-FFF2-40B4-BE49-F238E27FC236}">
                <a16:creationId xmlns:a16="http://schemas.microsoft.com/office/drawing/2014/main" id="{88545BED-3C07-42E3-A2B1-3F68C8E013C0}"/>
              </a:ext>
            </a:extLst>
          </p:cNvPr>
          <p:cNvSpPr/>
          <p:nvPr/>
        </p:nvSpPr>
        <p:spPr>
          <a:xfrm>
            <a:off x="1078781" y="0"/>
            <a:ext cx="1059104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Subtraction</a:t>
            </a:r>
            <a:r>
              <a:rPr lang="es-ES" sz="5400" b="1" cap="none" spc="0" dirty="0">
                <a:ln/>
                <a:solidFill>
                  <a:schemeClr val="accent5">
                    <a:lumMod val="75000"/>
                  </a:schemeClr>
                </a:solidFill>
                <a:effectLst/>
              </a:rPr>
              <a:t> </a:t>
            </a:r>
            <a:r>
              <a:rPr lang="es-ES" sz="5400" b="1" cap="none" spc="0" dirty="0" err="1">
                <a:ln/>
                <a:solidFill>
                  <a:schemeClr val="accent5">
                    <a:lumMod val="75000"/>
                  </a:schemeClr>
                </a:solidFill>
                <a:effectLst/>
              </a:rPr>
              <a:t>of</a:t>
            </a:r>
            <a:r>
              <a:rPr lang="es-ES" sz="5400" b="1" cap="none" spc="0" dirty="0">
                <a:ln/>
                <a:solidFill>
                  <a:schemeClr val="accent5">
                    <a:lumMod val="75000"/>
                  </a:schemeClr>
                </a:solidFill>
                <a:effectLst/>
              </a:rPr>
              <a:t> decimal </a:t>
            </a:r>
            <a:r>
              <a:rPr lang="es-ES" sz="5400" b="1" cap="none" spc="0" dirty="0" err="1">
                <a:ln/>
                <a:solidFill>
                  <a:schemeClr val="accent5">
                    <a:lumMod val="75000"/>
                  </a:schemeClr>
                </a:solidFill>
                <a:effectLst/>
              </a:rPr>
              <a:t>numbers</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427506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2EAACC3-DCE5-4CA5-B8A0-7FBFA622A2C5}"/>
              </a:ext>
            </a:extLst>
          </p:cNvPr>
          <p:cNvSpPr txBox="1"/>
          <p:nvPr/>
        </p:nvSpPr>
        <p:spPr>
          <a:xfrm>
            <a:off x="1219200" y="344557"/>
            <a:ext cx="9753600" cy="769441"/>
          </a:xfrm>
          <a:prstGeom prst="rect">
            <a:avLst/>
          </a:prstGeom>
          <a:noFill/>
        </p:spPr>
        <p:txBody>
          <a:bodyPr wrap="square" rtlCol="0">
            <a:spAutoFit/>
          </a:bodyPr>
          <a:lstStyle/>
          <a:p>
            <a:r>
              <a:rPr lang="en-US" sz="2200" dirty="0"/>
              <a:t>Diana gets a bill for $ 33.57 and pays with forty dollars. How much change will she receive?</a:t>
            </a:r>
            <a:endParaRPr lang="es-CO" sz="2200" dirty="0"/>
          </a:p>
        </p:txBody>
      </p:sp>
    </p:spTree>
    <p:extLst>
      <p:ext uri="{BB962C8B-B14F-4D97-AF65-F5344CB8AC3E}">
        <p14:creationId xmlns:p14="http://schemas.microsoft.com/office/powerpoint/2010/main" val="1121016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2616155-4FCA-452A-A2B2-CF9BB0650901}"/>
              </a:ext>
            </a:extLst>
          </p:cNvPr>
          <p:cNvSpPr txBox="1"/>
          <p:nvPr/>
        </p:nvSpPr>
        <p:spPr>
          <a:xfrm>
            <a:off x="1219200" y="1205948"/>
            <a:ext cx="9753600" cy="1107996"/>
          </a:xfrm>
          <a:prstGeom prst="rect">
            <a:avLst/>
          </a:prstGeom>
          <a:noFill/>
        </p:spPr>
        <p:txBody>
          <a:bodyPr wrap="square" rtlCol="0">
            <a:spAutoFit/>
          </a:bodyPr>
          <a:lstStyle/>
          <a:p>
            <a:r>
              <a:rPr lang="en-US" sz="2200" dirty="0"/>
              <a:t>8. Miss Juanita wants to make a choosing game to divide the class in groups, the students should take out a ball from the bag. What is the probability of take out a yellow ball?</a:t>
            </a:r>
            <a:endParaRPr lang="es-CO" sz="2200" dirty="0"/>
          </a:p>
        </p:txBody>
      </p:sp>
      <p:sp>
        <p:nvSpPr>
          <p:cNvPr id="7" name="Rectángulo 6">
            <a:extLst>
              <a:ext uri="{FF2B5EF4-FFF2-40B4-BE49-F238E27FC236}">
                <a16:creationId xmlns:a16="http://schemas.microsoft.com/office/drawing/2014/main" id="{39BDAB01-7193-4F1F-824E-A031A7A9219D}"/>
              </a:ext>
            </a:extLst>
          </p:cNvPr>
          <p:cNvSpPr/>
          <p:nvPr/>
        </p:nvSpPr>
        <p:spPr>
          <a:xfrm>
            <a:off x="4516867" y="0"/>
            <a:ext cx="371486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a:ln/>
                <a:solidFill>
                  <a:schemeClr val="accent5">
                    <a:lumMod val="75000"/>
                  </a:schemeClr>
                </a:solidFill>
                <a:effectLst/>
              </a:rPr>
              <a:t>Probability</a:t>
            </a:r>
            <a:endParaRPr lang="es-ES" sz="5400" b="1" cap="none" spc="0" dirty="0">
              <a:ln/>
              <a:solidFill>
                <a:schemeClr val="accent5">
                  <a:lumMod val="75000"/>
                </a:schemeClr>
              </a:solidFill>
              <a:effectLst/>
            </a:endParaRPr>
          </a:p>
        </p:txBody>
      </p:sp>
      <p:pic>
        <p:nvPicPr>
          <p:cNvPr id="1026" name="Picture 2" descr="Finding probabilities of coloured balls in a bag - YouTube">
            <a:extLst>
              <a:ext uri="{FF2B5EF4-FFF2-40B4-BE49-F238E27FC236}">
                <a16:creationId xmlns:a16="http://schemas.microsoft.com/office/drawing/2014/main" id="{A48A6208-F811-4137-A686-E4938B2001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913" t="6963" r="10290" b="60725"/>
          <a:stretch/>
        </p:blipFill>
        <p:spPr bwMode="auto">
          <a:xfrm>
            <a:off x="5314127" y="2099029"/>
            <a:ext cx="2120348" cy="199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87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98D6D6F-734D-4599-A992-3A7D84EA4007}"/>
              </a:ext>
            </a:extLst>
          </p:cNvPr>
          <p:cNvSpPr txBox="1"/>
          <p:nvPr/>
        </p:nvSpPr>
        <p:spPr>
          <a:xfrm>
            <a:off x="1219200" y="344557"/>
            <a:ext cx="9753600" cy="1107996"/>
          </a:xfrm>
          <a:prstGeom prst="rect">
            <a:avLst/>
          </a:prstGeom>
          <a:noFill/>
        </p:spPr>
        <p:txBody>
          <a:bodyPr wrap="square" rtlCol="0">
            <a:spAutoFit/>
          </a:bodyPr>
          <a:lstStyle/>
          <a:p>
            <a:r>
              <a:rPr lang="en-US" sz="2200" dirty="0"/>
              <a:t>Miss Juanita wants to make a choosing game to divide the class in groups, the students should take out a ball from the bag. What is the probability of take out a red ball?</a:t>
            </a:r>
            <a:endParaRPr lang="es-CO" sz="2200" dirty="0"/>
          </a:p>
        </p:txBody>
      </p:sp>
      <p:pic>
        <p:nvPicPr>
          <p:cNvPr id="5" name="Picture 2" descr="Finding probabilities of coloured balls in a bag - YouTube">
            <a:extLst>
              <a:ext uri="{FF2B5EF4-FFF2-40B4-BE49-F238E27FC236}">
                <a16:creationId xmlns:a16="http://schemas.microsoft.com/office/drawing/2014/main" id="{D3B0F767-39E0-4CD7-B9CE-847FB2699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913" t="6963" r="10290" b="60725"/>
          <a:stretch/>
        </p:blipFill>
        <p:spPr bwMode="auto">
          <a:xfrm>
            <a:off x="5314127" y="1237638"/>
            <a:ext cx="2120348" cy="199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876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49827" y="271195"/>
            <a:ext cx="10498183" cy="430887"/>
          </a:xfrm>
          <a:prstGeom prst="rect">
            <a:avLst/>
          </a:prstGeom>
          <a:noFill/>
        </p:spPr>
        <p:txBody>
          <a:bodyPr wrap="square" rtlCol="0">
            <a:spAutoFit/>
          </a:bodyPr>
          <a:lstStyle/>
          <a:p>
            <a:r>
              <a:rPr lang="es-CO" sz="2200" dirty="0" smtClean="0"/>
              <a:t>9.    </a:t>
            </a:r>
            <a:r>
              <a:rPr lang="es-CO" sz="2200" dirty="0" err="1" smtClean="0"/>
              <a:t>What</a:t>
            </a:r>
            <a:r>
              <a:rPr lang="es-CO" sz="2200" dirty="0" smtClean="0"/>
              <a:t> </a:t>
            </a:r>
            <a:r>
              <a:rPr lang="es-CO" sz="2200" dirty="0" err="1"/>
              <a:t>is</a:t>
            </a:r>
            <a:r>
              <a:rPr lang="es-CO" sz="2200" dirty="0"/>
              <a:t> </a:t>
            </a:r>
            <a:r>
              <a:rPr lang="es-CO" sz="2200" dirty="0" err="1"/>
              <a:t>the</a:t>
            </a:r>
            <a:r>
              <a:rPr lang="es-CO" sz="2200" dirty="0"/>
              <a:t> </a:t>
            </a:r>
            <a:r>
              <a:rPr lang="es-CO" sz="2200" dirty="0" err="1"/>
              <a:t>probability</a:t>
            </a:r>
            <a:r>
              <a:rPr lang="es-CO" sz="2200" dirty="0"/>
              <a:t> to </a:t>
            </a:r>
            <a:r>
              <a:rPr lang="es-CO" sz="2200" dirty="0" err="1"/>
              <a:t>take</a:t>
            </a:r>
            <a:r>
              <a:rPr lang="es-CO" sz="2200" dirty="0"/>
              <a:t> </a:t>
            </a:r>
            <a:r>
              <a:rPr lang="es-CO" sz="2200" dirty="0" err="1"/>
              <a:t>out</a:t>
            </a:r>
            <a:r>
              <a:rPr lang="es-CO" sz="2200" dirty="0"/>
              <a:t> a red </a:t>
            </a:r>
            <a:r>
              <a:rPr lang="es-CO" sz="2200" dirty="0" err="1" smtClean="0"/>
              <a:t>or</a:t>
            </a:r>
            <a:r>
              <a:rPr lang="es-CO" sz="2200" dirty="0" smtClean="0"/>
              <a:t> a blue </a:t>
            </a:r>
            <a:r>
              <a:rPr lang="es-CO" sz="2200" dirty="0" err="1" smtClean="0"/>
              <a:t>ball</a:t>
            </a:r>
            <a:r>
              <a:rPr lang="es-CO" sz="2200" dirty="0"/>
              <a:t>?</a:t>
            </a:r>
          </a:p>
        </p:txBody>
      </p:sp>
      <p:pic>
        <p:nvPicPr>
          <p:cNvPr id="3" name="Picture 2" descr="Finding probabilities of coloured balls in a bag - YouTube">
            <a:extLst>
              <a:ext uri="{FF2B5EF4-FFF2-40B4-BE49-F238E27FC236}">
                <a16:creationId xmlns:a16="http://schemas.microsoft.com/office/drawing/2014/main" id="{D3B0F767-39E0-4CD7-B9CE-847FB2699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913" t="6963" r="10290" b="60725"/>
          <a:stretch/>
        </p:blipFill>
        <p:spPr bwMode="auto">
          <a:xfrm>
            <a:off x="5314127" y="1237638"/>
            <a:ext cx="2120348" cy="199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9543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49827" y="271195"/>
            <a:ext cx="10498183" cy="430887"/>
          </a:xfrm>
          <a:prstGeom prst="rect">
            <a:avLst/>
          </a:prstGeom>
          <a:noFill/>
        </p:spPr>
        <p:txBody>
          <a:bodyPr wrap="square" rtlCol="0">
            <a:spAutoFit/>
          </a:bodyPr>
          <a:lstStyle/>
          <a:p>
            <a:r>
              <a:rPr lang="es-CO" sz="2200" dirty="0" smtClean="0"/>
              <a:t> </a:t>
            </a:r>
            <a:r>
              <a:rPr lang="es-CO" sz="2200" dirty="0" err="1" smtClean="0"/>
              <a:t>What</a:t>
            </a:r>
            <a:r>
              <a:rPr lang="es-CO" sz="2200" dirty="0" smtClean="0"/>
              <a:t> </a:t>
            </a:r>
            <a:r>
              <a:rPr lang="es-CO" sz="2200" dirty="0" err="1"/>
              <a:t>is</a:t>
            </a:r>
            <a:r>
              <a:rPr lang="es-CO" sz="2200" dirty="0"/>
              <a:t> </a:t>
            </a:r>
            <a:r>
              <a:rPr lang="es-CO" sz="2200" dirty="0" err="1"/>
              <a:t>the</a:t>
            </a:r>
            <a:r>
              <a:rPr lang="es-CO" sz="2200" dirty="0"/>
              <a:t> </a:t>
            </a:r>
            <a:r>
              <a:rPr lang="es-CO" sz="2200" dirty="0" err="1"/>
              <a:t>probability</a:t>
            </a:r>
            <a:r>
              <a:rPr lang="es-CO" sz="2200" dirty="0"/>
              <a:t> to </a:t>
            </a:r>
            <a:r>
              <a:rPr lang="es-CO" sz="2200" dirty="0" err="1"/>
              <a:t>take</a:t>
            </a:r>
            <a:r>
              <a:rPr lang="es-CO" sz="2200" dirty="0"/>
              <a:t> </a:t>
            </a:r>
            <a:r>
              <a:rPr lang="es-CO" sz="2200" dirty="0" err="1"/>
              <a:t>out</a:t>
            </a:r>
            <a:r>
              <a:rPr lang="es-CO" sz="2200" dirty="0"/>
              <a:t> a red </a:t>
            </a:r>
            <a:r>
              <a:rPr lang="es-CO" sz="2200" dirty="0" err="1" smtClean="0"/>
              <a:t>or</a:t>
            </a:r>
            <a:r>
              <a:rPr lang="es-CO" sz="2200" dirty="0" smtClean="0"/>
              <a:t> a </a:t>
            </a:r>
            <a:r>
              <a:rPr lang="es-CO" sz="2200" dirty="0" err="1" smtClean="0"/>
              <a:t>yellow</a:t>
            </a:r>
            <a:r>
              <a:rPr lang="es-CO" sz="2200" dirty="0" smtClean="0"/>
              <a:t> </a:t>
            </a:r>
            <a:r>
              <a:rPr lang="es-CO" sz="2200" dirty="0" err="1" smtClean="0"/>
              <a:t>ball</a:t>
            </a:r>
            <a:r>
              <a:rPr lang="es-CO" sz="2200" dirty="0"/>
              <a:t>?</a:t>
            </a:r>
          </a:p>
        </p:txBody>
      </p:sp>
      <p:pic>
        <p:nvPicPr>
          <p:cNvPr id="5" name="Picture 2" descr="Finding probabilities of coloured balls in a bag - YouTube">
            <a:extLst>
              <a:ext uri="{FF2B5EF4-FFF2-40B4-BE49-F238E27FC236}">
                <a16:creationId xmlns:a16="http://schemas.microsoft.com/office/drawing/2014/main" id="{D3B0F767-39E0-4CD7-B9CE-847FB2699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913" t="6963" r="10290" b="60725"/>
          <a:stretch/>
        </p:blipFill>
        <p:spPr bwMode="auto">
          <a:xfrm>
            <a:off x="5314127" y="1237638"/>
            <a:ext cx="2120348" cy="199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563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2616155-4FCA-452A-A2B2-CF9BB0650901}"/>
              </a:ext>
            </a:extLst>
          </p:cNvPr>
          <p:cNvSpPr txBox="1"/>
          <p:nvPr/>
        </p:nvSpPr>
        <p:spPr>
          <a:xfrm>
            <a:off x="1219200" y="1205948"/>
            <a:ext cx="9753600" cy="769441"/>
          </a:xfrm>
          <a:prstGeom prst="rect">
            <a:avLst/>
          </a:prstGeom>
          <a:noFill/>
        </p:spPr>
        <p:txBody>
          <a:bodyPr wrap="square" rtlCol="0">
            <a:spAutoFit/>
          </a:bodyPr>
          <a:lstStyle/>
          <a:p>
            <a:r>
              <a:rPr lang="en-US" sz="2200" dirty="0" smtClean="0"/>
              <a:t>10. In Miss Juanita’s class there are 32 students, 20% are girls. How many girls are in Miss Juanita’s class?</a:t>
            </a:r>
            <a:endParaRPr lang="es-CO" sz="2200" dirty="0"/>
          </a:p>
        </p:txBody>
      </p:sp>
      <p:sp>
        <p:nvSpPr>
          <p:cNvPr id="7" name="Rectángulo 6">
            <a:extLst>
              <a:ext uri="{FF2B5EF4-FFF2-40B4-BE49-F238E27FC236}">
                <a16:creationId xmlns:a16="http://schemas.microsoft.com/office/drawing/2014/main" id="{39BDAB01-7193-4F1F-824E-A031A7A9219D}"/>
              </a:ext>
            </a:extLst>
          </p:cNvPr>
          <p:cNvSpPr/>
          <p:nvPr/>
        </p:nvSpPr>
        <p:spPr>
          <a:xfrm>
            <a:off x="4516871" y="0"/>
            <a:ext cx="371486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smtClean="0">
                <a:ln/>
                <a:solidFill>
                  <a:schemeClr val="accent5">
                    <a:lumMod val="75000"/>
                  </a:schemeClr>
                </a:solidFill>
                <a:effectLst/>
              </a:rPr>
              <a:t>Probability</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336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2616155-4FCA-452A-A2B2-CF9BB0650901}"/>
              </a:ext>
            </a:extLst>
          </p:cNvPr>
          <p:cNvSpPr txBox="1"/>
          <p:nvPr/>
        </p:nvSpPr>
        <p:spPr>
          <a:xfrm>
            <a:off x="1232263" y="173983"/>
            <a:ext cx="9753600" cy="769441"/>
          </a:xfrm>
          <a:prstGeom prst="rect">
            <a:avLst/>
          </a:prstGeom>
          <a:noFill/>
        </p:spPr>
        <p:txBody>
          <a:bodyPr wrap="square" rtlCol="0">
            <a:spAutoFit/>
          </a:bodyPr>
          <a:lstStyle/>
          <a:p>
            <a:r>
              <a:rPr lang="en-US" sz="2200" dirty="0" smtClean="0"/>
              <a:t>In Miss Juanita’s class </a:t>
            </a:r>
            <a:r>
              <a:rPr lang="en-US" sz="2200" dirty="0"/>
              <a:t>there are </a:t>
            </a:r>
            <a:r>
              <a:rPr lang="en-US" sz="2200" dirty="0" smtClean="0"/>
              <a:t>35 </a:t>
            </a:r>
            <a:r>
              <a:rPr lang="en-US" sz="2200" dirty="0"/>
              <a:t>students, 4</a:t>
            </a:r>
            <a:r>
              <a:rPr lang="en-US" sz="2200" dirty="0" smtClean="0"/>
              <a:t>0% </a:t>
            </a:r>
            <a:r>
              <a:rPr lang="en-US" sz="2200" dirty="0"/>
              <a:t>are girls. How many girls are in </a:t>
            </a:r>
            <a:r>
              <a:rPr lang="en-US" sz="2200" dirty="0" smtClean="0"/>
              <a:t>Miss Juanita’s class</a:t>
            </a:r>
            <a:r>
              <a:rPr lang="en-US" sz="2200" dirty="0"/>
              <a:t>?</a:t>
            </a:r>
            <a:endParaRPr lang="es-CO" sz="2200" dirty="0"/>
          </a:p>
        </p:txBody>
      </p:sp>
    </p:spTree>
    <p:extLst>
      <p:ext uri="{BB962C8B-B14F-4D97-AF65-F5344CB8AC3E}">
        <p14:creationId xmlns:p14="http://schemas.microsoft.com/office/powerpoint/2010/main" val="3195510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2616155-4FCA-452A-A2B2-CF9BB0650901}"/>
              </a:ext>
            </a:extLst>
          </p:cNvPr>
          <p:cNvSpPr txBox="1"/>
          <p:nvPr/>
        </p:nvSpPr>
        <p:spPr>
          <a:xfrm>
            <a:off x="1219200" y="1205948"/>
            <a:ext cx="9753600" cy="1107996"/>
          </a:xfrm>
          <a:prstGeom prst="rect">
            <a:avLst/>
          </a:prstGeom>
          <a:noFill/>
        </p:spPr>
        <p:txBody>
          <a:bodyPr wrap="square" rtlCol="0">
            <a:spAutoFit/>
          </a:bodyPr>
          <a:lstStyle/>
          <a:p>
            <a:r>
              <a:rPr lang="en-US" sz="2200" dirty="0"/>
              <a:t>11. Each of the letters in the word </a:t>
            </a:r>
            <a:r>
              <a:rPr lang="en-US" sz="2200" dirty="0" smtClean="0"/>
              <a:t>HOSPITAL </a:t>
            </a:r>
            <a:r>
              <a:rPr lang="en-US" sz="2200" dirty="0"/>
              <a:t>are on separate cards, face down on the table. If you pick a card at random, what is the probability that its letter will be S or </a:t>
            </a:r>
            <a:r>
              <a:rPr lang="en-US" sz="2200" dirty="0" smtClean="0"/>
              <a:t>L?</a:t>
            </a:r>
            <a:endParaRPr lang="es-CO" sz="2200" dirty="0"/>
          </a:p>
        </p:txBody>
      </p:sp>
      <p:sp>
        <p:nvSpPr>
          <p:cNvPr id="5" name="Rectángulo 4">
            <a:extLst>
              <a:ext uri="{FF2B5EF4-FFF2-40B4-BE49-F238E27FC236}">
                <a16:creationId xmlns:a16="http://schemas.microsoft.com/office/drawing/2014/main" id="{39BDAB01-7193-4F1F-824E-A031A7A9219D}"/>
              </a:ext>
            </a:extLst>
          </p:cNvPr>
          <p:cNvSpPr/>
          <p:nvPr/>
        </p:nvSpPr>
        <p:spPr>
          <a:xfrm>
            <a:off x="4516871" y="0"/>
            <a:ext cx="371486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cap="none" spc="0" dirty="0" err="1" smtClean="0">
                <a:ln/>
                <a:solidFill>
                  <a:schemeClr val="accent5">
                    <a:lumMod val="75000"/>
                  </a:schemeClr>
                </a:solidFill>
                <a:effectLst/>
              </a:rPr>
              <a:t>Probability</a:t>
            </a:r>
            <a:endParaRPr lang="es-ES" sz="5400" b="1" cap="none" spc="0" dirty="0">
              <a:ln/>
              <a:solidFill>
                <a:schemeClr val="accent5">
                  <a:lumMod val="75000"/>
                </a:schemeClr>
              </a:solidFill>
              <a:effectLst/>
            </a:endParaRPr>
          </a:p>
        </p:txBody>
      </p:sp>
    </p:spTree>
    <p:extLst>
      <p:ext uri="{BB962C8B-B14F-4D97-AF65-F5344CB8AC3E}">
        <p14:creationId xmlns:p14="http://schemas.microsoft.com/office/powerpoint/2010/main" val="208068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2616155-4FCA-452A-A2B2-CF9BB0650901}"/>
              </a:ext>
            </a:extLst>
          </p:cNvPr>
          <p:cNvSpPr txBox="1"/>
          <p:nvPr/>
        </p:nvSpPr>
        <p:spPr>
          <a:xfrm>
            <a:off x="1193074" y="226234"/>
            <a:ext cx="9753600" cy="1107996"/>
          </a:xfrm>
          <a:prstGeom prst="rect">
            <a:avLst/>
          </a:prstGeom>
          <a:noFill/>
        </p:spPr>
        <p:txBody>
          <a:bodyPr wrap="square" rtlCol="0">
            <a:spAutoFit/>
          </a:bodyPr>
          <a:lstStyle/>
          <a:p>
            <a:r>
              <a:rPr lang="en-US" sz="2200" dirty="0" smtClean="0"/>
              <a:t>Each </a:t>
            </a:r>
            <a:r>
              <a:rPr lang="en-US" sz="2200" dirty="0"/>
              <a:t>of the letters in the word </a:t>
            </a:r>
            <a:r>
              <a:rPr lang="en-US" sz="2200" dirty="0" smtClean="0"/>
              <a:t>HOSPITAL </a:t>
            </a:r>
            <a:r>
              <a:rPr lang="en-US" sz="2200" dirty="0"/>
              <a:t>are on separate cards, face down on the table. If you pick a card at random, what is the probability that its letter will be </a:t>
            </a:r>
            <a:r>
              <a:rPr lang="en-US" sz="2200" dirty="0" smtClean="0"/>
              <a:t>a S, a P  or a L?</a:t>
            </a:r>
            <a:endParaRPr lang="es-CO" sz="2200" dirty="0"/>
          </a:p>
        </p:txBody>
      </p:sp>
    </p:spTree>
    <p:extLst>
      <p:ext uri="{BB962C8B-B14F-4D97-AF65-F5344CB8AC3E}">
        <p14:creationId xmlns:p14="http://schemas.microsoft.com/office/powerpoint/2010/main" val="2821789496"/>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tintivo">
  <a:themeElements>
    <a:clrScheme name="Distintivo">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Distintivo</Template>
  <TotalTime>820</TotalTime>
  <Words>651</Words>
  <Application>Microsoft Office PowerPoint</Application>
  <PresentationFormat>Panorámica</PresentationFormat>
  <Paragraphs>34</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Gill Sans MT</vt:lpstr>
      <vt:lpstr>Impact</vt:lpstr>
      <vt:lpstr>Distintivo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Juanita del Mar Ramirez Weaver</dc:creator>
  <cp:lastModifiedBy>Summerhill School</cp:lastModifiedBy>
  <cp:revision>10</cp:revision>
  <dcterms:created xsi:type="dcterms:W3CDTF">2021-08-23T15:50:54Z</dcterms:created>
  <dcterms:modified xsi:type="dcterms:W3CDTF">2021-08-26T18:05:15Z</dcterms:modified>
</cp:coreProperties>
</file>